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2.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3.xml" ContentType="application/vnd.openxmlformats-officedocument.theme+xml"/>
  <Override PartName="/ppt/theme/themeOverride1.xml" ContentType="application/vnd.openxmlformats-officedocument.themeOverrid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4.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5.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6.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7.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3.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8" r:id="rId2"/>
    <p:sldMasterId id="2147483657" r:id="rId3"/>
    <p:sldMasterId id="2147483653" r:id="rId4"/>
    <p:sldMasterId id="2147483655" r:id="rId5"/>
    <p:sldMasterId id="2147483772" r:id="rId6"/>
    <p:sldMasterId id="2147483774" r:id="rId7"/>
    <p:sldMasterId id="2147485400" r:id="rId8"/>
    <p:sldMasterId id="2147485440" r:id="rId9"/>
    <p:sldMasterId id="2147485442" r:id="rId10"/>
    <p:sldMasterId id="2147485444" r:id="rId11"/>
    <p:sldMasterId id="2147485492" r:id="rId12"/>
    <p:sldMasterId id="2147485517" r:id="rId13"/>
    <p:sldMasterId id="2147485529" r:id="rId14"/>
    <p:sldMasterId id="2147485578" r:id="rId15"/>
    <p:sldMasterId id="2147485590" r:id="rId16"/>
    <p:sldMasterId id="2147485602" r:id="rId17"/>
    <p:sldMasterId id="2147485627" r:id="rId18"/>
  </p:sldMasterIdLst>
  <p:notesMasterIdLst>
    <p:notesMasterId r:id="rId125"/>
  </p:notesMasterIdLst>
  <p:sldIdLst>
    <p:sldId id="398" r:id="rId19"/>
    <p:sldId id="399" r:id="rId20"/>
    <p:sldId id="450" r:id="rId21"/>
    <p:sldId id="400" r:id="rId22"/>
    <p:sldId id="401" r:id="rId23"/>
    <p:sldId id="427" r:id="rId24"/>
    <p:sldId id="312" r:id="rId25"/>
    <p:sldId id="426" r:id="rId26"/>
    <p:sldId id="356" r:id="rId27"/>
    <p:sldId id="306" r:id="rId28"/>
    <p:sldId id="467" r:id="rId29"/>
    <p:sldId id="316" r:id="rId30"/>
    <p:sldId id="469" r:id="rId31"/>
    <p:sldId id="444" r:id="rId32"/>
    <p:sldId id="357" r:id="rId33"/>
    <p:sldId id="317" r:id="rId34"/>
    <p:sldId id="474" r:id="rId35"/>
    <p:sldId id="470" r:id="rId36"/>
    <p:sldId id="297" r:id="rId37"/>
    <p:sldId id="300" r:id="rId38"/>
    <p:sldId id="384" r:id="rId39"/>
    <p:sldId id="466" r:id="rId40"/>
    <p:sldId id="431" r:id="rId41"/>
    <p:sldId id="274" r:id="rId42"/>
    <p:sldId id="453" r:id="rId43"/>
    <p:sldId id="454" r:id="rId44"/>
    <p:sldId id="455" r:id="rId45"/>
    <p:sldId id="349" r:id="rId46"/>
    <p:sldId id="506" r:id="rId47"/>
    <p:sldId id="386" r:id="rId48"/>
    <p:sldId id="507" r:id="rId49"/>
    <p:sldId id="508" r:id="rId50"/>
    <p:sldId id="509" r:id="rId51"/>
    <p:sldId id="364" r:id="rId52"/>
    <p:sldId id="475" r:id="rId53"/>
    <p:sldId id="459" r:id="rId54"/>
    <p:sldId id="379" r:id="rId55"/>
    <p:sldId id="372" r:id="rId56"/>
    <p:sldId id="377" r:id="rId57"/>
    <p:sldId id="460" r:id="rId58"/>
    <p:sldId id="471" r:id="rId59"/>
    <p:sldId id="472" r:id="rId60"/>
    <p:sldId id="473" r:id="rId61"/>
    <p:sldId id="477" r:id="rId62"/>
    <p:sldId id="478" r:id="rId63"/>
    <p:sldId id="385" r:id="rId64"/>
    <p:sldId id="435" r:id="rId65"/>
    <p:sldId id="436" r:id="rId66"/>
    <p:sldId id="339" r:id="rId67"/>
    <p:sldId id="389" r:id="rId68"/>
    <p:sldId id="390" r:id="rId69"/>
    <p:sldId id="488" r:id="rId70"/>
    <p:sldId id="322" r:id="rId71"/>
    <p:sldId id="323" r:id="rId72"/>
    <p:sldId id="341" r:id="rId73"/>
    <p:sldId id="392" r:id="rId74"/>
    <p:sldId id="275" r:id="rId75"/>
    <p:sldId id="305" r:id="rId76"/>
    <p:sldId id="344" r:id="rId77"/>
    <p:sldId id="352" r:id="rId78"/>
    <p:sldId id="353" r:id="rId79"/>
    <p:sldId id="310" r:id="rId80"/>
    <p:sldId id="376" r:id="rId81"/>
    <p:sldId id="381" r:id="rId82"/>
    <p:sldId id="382" r:id="rId83"/>
    <p:sldId id="383" r:id="rId84"/>
    <p:sldId id="492" r:id="rId85"/>
    <p:sldId id="489" r:id="rId86"/>
    <p:sldId id="490" r:id="rId87"/>
    <p:sldId id="493" r:id="rId88"/>
    <p:sldId id="494" r:id="rId89"/>
    <p:sldId id="495" r:id="rId90"/>
    <p:sldId id="497" r:id="rId91"/>
    <p:sldId id="439" r:id="rId92"/>
    <p:sldId id="338" r:id="rId93"/>
    <p:sldId id="343" r:id="rId94"/>
    <p:sldId id="391" r:id="rId95"/>
    <p:sldId id="387" r:id="rId96"/>
    <p:sldId id="342" r:id="rId97"/>
    <p:sldId id="395" r:id="rId98"/>
    <p:sldId id="276" r:id="rId99"/>
    <p:sldId id="498" r:id="rId100"/>
    <p:sldId id="499" r:id="rId101"/>
    <p:sldId id="443" r:id="rId102"/>
    <p:sldId id="393" r:id="rId103"/>
    <p:sldId id="336" r:id="rId104"/>
    <p:sldId id="394" r:id="rId105"/>
    <p:sldId id="277" r:id="rId106"/>
    <p:sldId id="340" r:id="rId107"/>
    <p:sldId id="355" r:id="rId108"/>
    <p:sldId id="311" r:id="rId109"/>
    <p:sldId id="299" r:id="rId110"/>
    <p:sldId id="457" r:id="rId111"/>
    <p:sldId id="449" r:id="rId112"/>
    <p:sldId id="505" r:id="rId113"/>
    <p:sldId id="500" r:id="rId114"/>
    <p:sldId id="445" r:id="rId115"/>
    <p:sldId id="501" r:id="rId116"/>
    <p:sldId id="502" r:id="rId117"/>
    <p:sldId id="503" r:id="rId118"/>
    <p:sldId id="504" r:id="rId119"/>
    <p:sldId id="446" r:id="rId120"/>
    <p:sldId id="447" r:id="rId121"/>
    <p:sldId id="476" r:id="rId122"/>
    <p:sldId id="429" r:id="rId123"/>
    <p:sldId id="430" r:id="rId124"/>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1C2C"/>
    <a:srgbClr val="FFFFFF"/>
    <a:srgbClr val="000000"/>
    <a:srgbClr val="FF0000"/>
    <a:srgbClr val="FF7C8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964"/>
    <p:restoredTop sz="73283" autoAdjust="0"/>
  </p:normalViewPr>
  <p:slideViewPr>
    <p:cSldViewPr>
      <p:cViewPr varScale="1">
        <p:scale>
          <a:sx n="83" d="100"/>
          <a:sy n="83" d="100"/>
        </p:scale>
        <p:origin x="216" y="648"/>
      </p:cViewPr>
      <p:guideLst>
        <p:guide orient="horz" pos="2160"/>
        <p:guide pos="2880"/>
      </p:guideLst>
    </p:cSldViewPr>
  </p:slideViewPr>
  <p:outlineViewPr>
    <p:cViewPr>
      <p:scale>
        <a:sx n="33" d="100"/>
        <a:sy n="33" d="100"/>
      </p:scale>
      <p:origin x="0" y="4320"/>
    </p:cViewPr>
  </p:outlineViewPr>
  <p:notesTextViewPr>
    <p:cViewPr>
      <p:scale>
        <a:sx n="100" d="100"/>
        <a:sy n="100" d="100"/>
      </p:scale>
      <p:origin x="0" y="0"/>
    </p:cViewPr>
  </p:notesTextViewPr>
  <p:sorterViewPr>
    <p:cViewPr varScale="1">
      <p:scale>
        <a:sx n="1" d="1"/>
        <a:sy n="1" d="1"/>
      </p:scale>
      <p:origin x="0" y="2495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slide" Target="slides/slide100.xml"/><Relationship Id="rId80" Type="http://schemas.openxmlformats.org/officeDocument/2006/relationships/slide" Target="slides/slide62.xml"/><Relationship Id="rId85" Type="http://schemas.openxmlformats.org/officeDocument/2006/relationships/slide" Target="slides/slide6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124" Type="http://schemas.openxmlformats.org/officeDocument/2006/relationships/slide" Target="slides/slide106.xml"/><Relationship Id="rId129" Type="http://schemas.openxmlformats.org/officeDocument/2006/relationships/tableStyles" Target="tableStyles.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slide" Target="slides/slide101.xml"/><Relationship Id="rId44" Type="http://schemas.openxmlformats.org/officeDocument/2006/relationships/slide" Target="slides/slide26.xml"/><Relationship Id="rId60" Type="http://schemas.openxmlformats.org/officeDocument/2006/relationships/slide" Target="slides/slide42.xml"/><Relationship Id="rId65" Type="http://schemas.openxmlformats.org/officeDocument/2006/relationships/slide" Target="slides/slide47.xml"/><Relationship Id="rId81" Type="http://schemas.openxmlformats.org/officeDocument/2006/relationships/slide" Target="slides/slide63.xml"/><Relationship Id="rId86" Type="http://schemas.openxmlformats.org/officeDocument/2006/relationships/slide" Target="slides/slide6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slide" Target="slides/slide102.xml"/><Relationship Id="rId125"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8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07" charset="0"/>
                <a:ea typeface="+mn-ea"/>
                <a:cs typeface="+mn-cs"/>
              </a:defRPr>
            </a:lvl1pPr>
          </a:lstStyle>
          <a:p>
            <a:pPr>
              <a:defRPr/>
            </a:pPr>
            <a:endParaRPr lang="en-US"/>
          </a:p>
        </p:txBody>
      </p:sp>
      <p:sp>
        <p:nvSpPr>
          <p:cNvPr id="2498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07" charset="0"/>
                <a:ea typeface="+mn-ea"/>
                <a:cs typeface="+mn-cs"/>
              </a:defRPr>
            </a:lvl1pPr>
          </a:lstStyle>
          <a:p>
            <a:pPr>
              <a:defRPr/>
            </a:pPr>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98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98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07" charset="0"/>
                <a:ea typeface="+mn-ea"/>
                <a:cs typeface="+mn-cs"/>
              </a:defRPr>
            </a:lvl1pPr>
          </a:lstStyle>
          <a:p>
            <a:pPr>
              <a:defRPr/>
            </a:pPr>
            <a:endParaRPr lang="en-US"/>
          </a:p>
        </p:txBody>
      </p:sp>
      <p:sp>
        <p:nvSpPr>
          <p:cNvPr id="2498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384BC78D-152F-1C44-AF54-07FD3499F1EF}" type="slidenum">
              <a:rPr lang="en-US"/>
              <a:pPr>
                <a:defRPr/>
              </a:pPr>
              <a:t>‹#›</a:t>
            </a:fld>
            <a:endParaRPr lang="en-US"/>
          </a:p>
        </p:txBody>
      </p:sp>
    </p:spTree>
    <p:extLst>
      <p:ext uri="{BB962C8B-B14F-4D97-AF65-F5344CB8AC3E}">
        <p14:creationId xmlns:p14="http://schemas.microsoft.com/office/powerpoint/2010/main" val="31787504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In some sense, you can’t blame them. They had separated from idolatry, developed the synagogue, and been cured of idolatry. Besides these, they were making good money in Babylon—so who would want to return to a ruined country? No money, no homes, no friends—just enemies occupying their country now. But they still came, and they trusted God’s leading. They eagerly rebuilt the temple foundation and altar in 536 BC.</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10</a:t>
            </a:fld>
            <a:endParaRPr lang="en-US"/>
          </a:p>
        </p:txBody>
      </p:sp>
    </p:spTree>
    <p:extLst>
      <p:ext uri="{BB962C8B-B14F-4D97-AF65-F5344CB8AC3E}">
        <p14:creationId xmlns:p14="http://schemas.microsoft.com/office/powerpoint/2010/main" val="3040430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However, opposition struck externally from pagans left in the land as recorded in Ezra 4.</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11</a:t>
            </a:fld>
            <a:endParaRPr lang="en-US"/>
          </a:p>
        </p:txBody>
      </p:sp>
    </p:spTree>
    <p:extLst>
      <p:ext uri="{BB962C8B-B14F-4D97-AF65-F5344CB8AC3E}">
        <p14:creationId xmlns:p14="http://schemas.microsoft.com/office/powerpoint/2010/main" val="154837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12</a:t>
            </a:fld>
            <a:endParaRPr lang="en-US"/>
          </a:p>
        </p:txBody>
      </p:sp>
    </p:spTree>
    <p:extLst>
      <p:ext uri="{BB962C8B-B14F-4D97-AF65-F5344CB8AC3E}">
        <p14:creationId xmlns:p14="http://schemas.microsoft.com/office/powerpoint/2010/main" val="2201334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Next week we will see the external threats in the book of Zechariah, but today we address the internal problems within the community itself. Often our most severe problems lie within our own midst!</a:t>
            </a:r>
            <a:r>
              <a:rPr lang="en-SG">
                <a:effectLst/>
                <a:latin typeface="Arial"/>
                <a:cs typeface="Arial"/>
              </a:rPr>
              <a:t>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a:latin typeface="Arial"/>
                <a:cs typeface="Arial"/>
              </a:rPr>
              <a:t>These issues had already stopped the temple project for 16 years. They had started well, but made excuses and forgot God.</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a:latin typeface="Arial"/>
                <a:cs typeface="Arial"/>
              </a:rPr>
              <a:t>God hadn’t forgotten them though. He finally speaks in his land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13</a:t>
            </a:fld>
            <a:endParaRPr lang="en-US"/>
          </a:p>
        </p:txBody>
      </p:sp>
    </p:spTree>
    <p:extLst>
      <p:ext uri="{BB962C8B-B14F-4D97-AF65-F5344CB8AC3E}">
        <p14:creationId xmlns:p14="http://schemas.microsoft.com/office/powerpoint/2010/main" val="1158463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The word came to the governor.</a:t>
            </a:r>
            <a:r>
              <a:rPr lang="en-SG">
                <a:effectLst/>
                <a:latin typeface="Arial"/>
                <a:cs typeface="Arial"/>
              </a:rPr>
              <a:t> </a:t>
            </a:r>
            <a:endParaRPr lang="en-US">
              <a:latin typeface="Arial"/>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4EEEAFF-FD47-8A48-9FDD-36F6775FA1CA}" type="slidenum">
              <a:rPr lang="en-US" sz="1200">
                <a:solidFill>
                  <a:srgbClr val="000000"/>
                </a:solidFill>
              </a:rPr>
              <a:pPr eaLnBrk="1" hangingPunct="1"/>
              <a:t>15</a:t>
            </a:fld>
            <a:endParaRPr lang="en-US" sz="1200">
              <a:solidFill>
                <a:srgbClr val="000000"/>
              </a:solidFill>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sz="1200" kern="1200">
                <a:solidFill>
                  <a:schemeClr val="tx1"/>
                </a:solidFill>
                <a:effectLst/>
                <a:latin typeface="Arial"/>
                <a:ea typeface="ＭＳ Ｐゴシック" pitchFamily="-107" charset="-128"/>
                <a:cs typeface="Arial"/>
              </a:rPr>
              <a:t>This was King Darius’s second year, in 520 BC (1:1)</a:t>
            </a:r>
            <a:endParaRPr lang="en-US">
              <a:latin typeface="Arial"/>
              <a:ea typeface="ＭＳ Ｐゴシック" charset="0"/>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a:ea typeface="ＭＳ Ｐゴシック" pitchFamily="-107" charset="-128"/>
                <a:cs typeface="Arial"/>
              </a:rPr>
              <a:t>It was the first of four messages through Haggai that year.</a:t>
            </a:r>
            <a:r>
              <a:rPr lang="en-SG">
                <a:effectLst/>
                <a:latin typeface="Arial"/>
                <a:cs typeface="Arial"/>
              </a:rPr>
              <a:t> </a:t>
            </a:r>
            <a:endParaRPr lang="en-US">
              <a:latin typeface="Arial"/>
              <a:ea typeface="ＭＳ Ｐゴシック" charset="0"/>
              <a:cs typeface="Arial"/>
            </a:endParaRPr>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16</a:t>
            </a:fld>
            <a:endParaRPr lang="en-US"/>
          </a:p>
        </p:txBody>
      </p:sp>
    </p:spTree>
    <p:extLst>
      <p:ext uri="{BB962C8B-B14F-4D97-AF65-F5344CB8AC3E}">
        <p14:creationId xmlns:p14="http://schemas.microsoft.com/office/powerpoint/2010/main" val="2733877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5BA123-C20A-E24A-ACB2-51730CA2AEFE}" type="slidenum">
              <a:rPr lang="en-US" sz="1200">
                <a:solidFill>
                  <a:prstClr val="black"/>
                </a:solidFill>
              </a:rPr>
              <a:pPr eaLnBrk="1" hangingPunct="1"/>
              <a:t>17</a:t>
            </a:fld>
            <a:endParaRPr lang="en-US" sz="1200">
              <a:solidFill>
                <a:prstClr val="black"/>
              </a:solidFill>
            </a:endParaRPr>
          </a:p>
        </p:txBody>
      </p:sp>
      <p:sp>
        <p:nvSpPr>
          <p:cNvPr id="107522" name="Rectangle 2"/>
          <p:cNvSpPr>
            <a:spLocks noGrp="1" noRot="1" noChangeAspect="1" noChangeArrowheads="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a:cs typeface="Arial"/>
            </a:endParaRPr>
          </a:p>
          <a:p>
            <a:pPr marL="0" marR="0" lvl="5" indent="0" algn="l" defTabSz="914400" rtl="0" eaLnBrk="1" fontAlgn="base" latinLnBrk="0" hangingPunct="1">
              <a:lnSpc>
                <a:spcPct val="100000"/>
              </a:lnSpc>
              <a:spcBef>
                <a:spcPct val="30000"/>
              </a:spcBef>
              <a:spcAft>
                <a:spcPct val="0"/>
              </a:spcAft>
              <a:buClrTx/>
              <a:buSzTx/>
              <a:buFontTx/>
              <a:buNone/>
              <a:tabLst/>
              <a:defRPr/>
            </a:pPr>
            <a:r>
              <a:rPr lang="en-US">
                <a:latin typeface="Arial"/>
                <a:cs typeface="Arial"/>
              </a:rPr>
              <a:t>This book interrupts the 50+ silent years of prophets in Judah while the people were exiled to Babylon. God was ready to tell them how to restore his blessing. Would they listen?</a:t>
            </a:r>
          </a:p>
          <a:p>
            <a:pPr marL="0" marR="0" lvl="5" indent="0" algn="l" defTabSz="914400" rtl="0" eaLnBrk="1" fontAlgn="base" latinLnBrk="0" hangingPunct="1">
              <a:lnSpc>
                <a:spcPct val="100000"/>
              </a:lnSpc>
              <a:spcBef>
                <a:spcPct val="30000"/>
              </a:spcBef>
              <a:spcAft>
                <a:spcPct val="0"/>
              </a:spcAft>
              <a:buClrTx/>
              <a:buSzTx/>
              <a:buFontTx/>
              <a:buNone/>
              <a:tabLst/>
              <a:defRPr/>
            </a:pPr>
            <a:r>
              <a:rPr lang="en-US">
                <a:latin typeface="Arial"/>
                <a:cs typeface="Arial"/>
              </a:rPr>
              <a:t>They had come back to the land, but they had not fully come back to the LORD of the land.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The context may sound familiar since our faithfulness often is also a mixed bag.</a:t>
            </a:r>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Our salvation begins when we believe the simple message of trust in Christ instead of trusting ourselves. The people of Judah had that kind of faith—placed their trust in YHWH instead of the worthless gods of the pagans.</a:t>
            </a:r>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However, that was but a start for them, as it is for us. God has so much more in store for us, so Haggai shows how to realign with his priorities for blessing.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pitchFamily="-107" charset="-128"/>
                <a:cs typeface="Arial"/>
              </a:rPr>
              <a:t>Haggai alternates from rebuke to promise to rebuke to promise in a four-fold pattern to restore his blessing. That makes four ways to restore God’s blessing</a:t>
            </a:r>
            <a:r>
              <a:rPr lang="en-SG" sz="1200" kern="1200" dirty="0">
                <a:solidFill>
                  <a:schemeClr val="tx1"/>
                </a:solidFill>
                <a:effectLst/>
                <a:latin typeface="Arial"/>
                <a:ea typeface="ＭＳ Ｐゴシック" pitchFamily="-107" charset="-128"/>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19</a:t>
            </a:fld>
            <a:endParaRPr lang="en-US"/>
          </a:p>
        </p:txBody>
      </p:sp>
    </p:spTree>
    <p:extLst>
      <p:ext uri="{BB962C8B-B14F-4D97-AF65-F5344CB8AC3E}">
        <p14:creationId xmlns:p14="http://schemas.microsoft.com/office/powerpoint/2010/main" val="384089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You moved to Singapore because God clearly called you. </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He made that abundantly evident that </a:t>
            </a:r>
            <a:r>
              <a:rPr lang="en-US" sz="1200" i="1" kern="1200">
                <a:solidFill>
                  <a:schemeClr val="tx1"/>
                </a:solidFill>
                <a:effectLst/>
                <a:latin typeface="Arial"/>
                <a:ea typeface="ＭＳ Ｐゴシック" pitchFamily="-107" charset="-128"/>
                <a:cs typeface="Arial"/>
              </a:rPr>
              <a:t>you</a:t>
            </a:r>
            <a:r>
              <a:rPr lang="en-US" sz="1200" kern="1200">
                <a:solidFill>
                  <a:schemeClr val="tx1"/>
                </a:solidFill>
                <a:effectLst/>
                <a:latin typeface="Arial"/>
                <a:ea typeface="ＭＳ Ｐゴシック" pitchFamily="-107" charset="-128"/>
                <a:cs typeface="Arial"/>
              </a:rPr>
              <a:t>—not someone else more qualified—got the privilege. So you obeyed and came. </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But then you discovered that this place is far more expensive than anyone ever let on. It’s also hotter—and wetter. And the relationships that started sweet began to sour, and here you are. Things are hard.</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Is God trying to get your attention?</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Perhaps you didn’t choose to move here at all. You got a special blessing. You were born here. </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But the LORD gave you an opportunity to serve elsewhere for a while. It changed you for the better.</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But now you’re back and this country doesn’t seem so special. You find yourself more able to relate to foreigners than to your own people. Believe me, I understand. When return to my country of origin, I don’t fit there. I wonder if I fit anywhere. Is God disciplining me?</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 </a:t>
            </a:r>
            <a:endParaRPr lang="en-SG" sz="1200" kern="1200">
              <a:solidFill>
                <a:schemeClr val="tx1"/>
              </a:solidFill>
              <a:effectLst/>
              <a:latin typeface="Arial"/>
              <a:ea typeface="ＭＳ Ｐゴシック" pitchFamily="-107" charset="-128"/>
              <a:cs typeface="Arial"/>
            </a:endParaRPr>
          </a:p>
          <a:p>
            <a:endParaRPr lang="en-US">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Today we’ll study the entire prophecy of Haggai</a:t>
            </a:r>
            <a:r>
              <a:rPr lang="en-SG" sz="1200" kern="1200">
                <a:solidFill>
                  <a:schemeClr val="tx1"/>
                </a:solidFill>
                <a:effectLst/>
                <a:latin typeface="Arial"/>
                <a:ea typeface="ＭＳ Ｐゴシック" pitchFamily="-107" charset="-128"/>
                <a:cs typeface="Arial"/>
              </a:rPr>
              <a:t>.</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20</a:t>
            </a:fld>
            <a:endParaRPr lang="en-US"/>
          </a:p>
        </p:txBody>
      </p:sp>
    </p:spTree>
    <p:extLst>
      <p:ext uri="{BB962C8B-B14F-4D97-AF65-F5344CB8AC3E}">
        <p14:creationId xmlns:p14="http://schemas.microsoft.com/office/powerpoint/2010/main" val="551672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a:effectLst/>
                <a:latin typeface="Arial"/>
                <a:cs typeface="Arial"/>
              </a:rPr>
              <a:t> </a:t>
            </a:r>
            <a:endParaRPr lang="en-US">
              <a:latin typeface="Arial"/>
              <a:cs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2" charset="0"/>
                <a:ea typeface="ＭＳ Ｐゴシック" pitchFamily="-107" charset="-128"/>
                <a:cs typeface="ＭＳ Ｐゴシック" pitchFamily="-107" charset="-128"/>
              </a:rPr>
              <a:t>Seeking your own comforts first invites the LORD</a:t>
            </a:r>
            <a:r>
              <a:rPr lang="mr-IN" sz="1200" kern="1200" dirty="0">
                <a:solidFill>
                  <a:schemeClr val="tx1"/>
                </a:solidFill>
                <a:effectLst/>
                <a:latin typeface="Times New Roman" pitchFamily="-112" charset="0"/>
                <a:ea typeface="ＭＳ Ｐゴシック" pitchFamily="-107" charset="-128"/>
                <a:cs typeface="ＭＳ Ｐゴシック" pitchFamily="-107" charset="-128"/>
              </a:rPr>
              <a:t>'</a:t>
            </a:r>
            <a:r>
              <a:rPr lang="en-US" sz="1200" kern="1200" dirty="0">
                <a:solidFill>
                  <a:schemeClr val="tx1"/>
                </a:solidFill>
                <a:effectLst/>
                <a:latin typeface="Times New Roman" pitchFamily="-112" charset="0"/>
                <a:ea typeface="ＭＳ Ｐゴシック" pitchFamily="-107" charset="-128"/>
                <a:cs typeface="ＭＳ Ｐゴシック" pitchFamily="-107" charset="-128"/>
              </a:rPr>
              <a:t>s reproof</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24</a:t>
            </a:fld>
            <a:endParaRPr lang="en-US"/>
          </a:p>
        </p:txBody>
      </p:sp>
    </p:spTree>
    <p:extLst>
      <p:ext uri="{BB962C8B-B14F-4D97-AF65-F5344CB8AC3E}">
        <p14:creationId xmlns:p14="http://schemas.microsoft.com/office/powerpoint/2010/main" val="1786304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ADA189-3303-F242-9807-F93FDAEC3763}" type="slidenum">
              <a:rPr lang="en-US" sz="1200">
                <a:solidFill>
                  <a:prstClr val="black"/>
                </a:solidFill>
                <a:latin typeface="Times" charset="0"/>
              </a:rPr>
              <a:pPr eaLnBrk="1" hangingPunct="1"/>
              <a:t>26</a:t>
            </a:fld>
            <a:endParaRPr lang="en-US" sz="1200">
              <a:solidFill>
                <a:prstClr val="black"/>
              </a:solidFill>
              <a:latin typeface="Times"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07" charset="-128"/>
                <a:cs typeface="Arial"/>
              </a:rPr>
              <a:t>The remnant’s wrong priorities by paneling their own houses instead of rebuilding the temple resulted in a dire economy (1:2-6).</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07" charset="-128"/>
                <a:cs typeface="Arial"/>
              </a:rPr>
              <a:t>The people’s financial poverty was shown to be from postponing the temple rebuilding so that they would resume the task to please God and eliminate the drought (1:7-11).</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You have been faithful to him, as far as you know. You have obeyed. </a:t>
            </a:r>
          </a:p>
          <a:p>
            <a:r>
              <a:rPr lang="en-US">
                <a:latin typeface="Arial"/>
                <a:cs typeface="Arial"/>
              </a:rPr>
              <a:t>You weren’t so thrilled to come to a church with an afternoon service that stole your Sunday nap, but you still come. </a:t>
            </a:r>
          </a:p>
          <a:p>
            <a:r>
              <a:rPr lang="en-US">
                <a:latin typeface="Arial"/>
                <a:cs typeface="Arial"/>
              </a:rPr>
              <a:t>But things aren’t going so well at home, or work, or with friends, or with someone special to you.</a:t>
            </a:r>
          </a:p>
          <a:p>
            <a:r>
              <a:rPr lang="en-US">
                <a:latin typeface="Arial"/>
                <a:cs typeface="Arial"/>
              </a:rPr>
              <a:t>“What’s happening to me?” you ask. “Is God speaking to me through difficulty? What’s he trying to say? What do I do?”</a:t>
            </a:r>
          </a:p>
          <a:p>
            <a:endParaRPr lang="en-US">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a:ln/>
        </p:spPr>
      </p:sp>
      <p:sp>
        <p:nvSpPr>
          <p:cNvPr id="1361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The teacher pulled out a large jar and placed it on the table.  He put several large rocks into the jar—then some smaller ones, then sand, then water to the brim.</a:t>
            </a:r>
          </a:p>
          <a:p>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What</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the lesson?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he asked the class.</a:t>
            </a:r>
          </a:p>
          <a:p>
            <a:r>
              <a:rPr lang="en-US">
                <a:latin typeface="Times New Roman" charset="0"/>
                <a:ea typeface="ＭＳ Ｐゴシック" charset="0"/>
                <a:cs typeface="ＭＳ Ｐゴシック" charset="0"/>
              </a:rPr>
              <a:t>One enterprising student answered, </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No matter what you may think, you can always fit more in!</a:t>
            </a:r>
            <a:r>
              <a:rPr lang="mr-IN">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a:p>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No,</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the professor responded.  </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You have to put the large rocks in first!</a:t>
            </a:r>
            <a:r>
              <a:rPr lang="mr-IN">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Priorities are like that.  If you don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them first, they won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get done.  </a:t>
            </a:r>
          </a:p>
          <a:p>
            <a:r>
              <a:rPr lang="en-US">
                <a:latin typeface="Times New Roman" charset="0"/>
                <a:ea typeface="ＭＳ Ｐゴシック" charset="0"/>
                <a:cs typeface="ＭＳ Ｐゴシック" charset="0"/>
              </a:rPr>
              <a:t>And if they don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get done, then they are not the priorities, are they?</a:t>
            </a:r>
          </a:p>
        </p:txBody>
      </p:sp>
      <p:sp>
        <p:nvSpPr>
          <p:cNvPr id="136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064B6A-3019-F745-A365-930D2860E4BB}" type="slidenum">
              <a:rPr lang="en-US" sz="1200"/>
              <a:pPr eaLnBrk="1" hangingPunct="1"/>
              <a:t>34</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07756B-B6E5-404F-ADF9-25C54D11FA88}" type="slidenum">
              <a:rPr lang="en-US" sz="1200">
                <a:solidFill>
                  <a:srgbClr val="000000"/>
                </a:solidFill>
                <a:latin typeface="Arial" charset="0"/>
              </a:rPr>
              <a:pPr eaLnBrk="1" hangingPunct="1"/>
              <a:t>35</a:t>
            </a:fld>
            <a:endParaRPr lang="en-US" sz="1200">
              <a:solidFill>
                <a:srgbClr val="000000"/>
              </a:solidFill>
              <a:latin typeface="Arial" charset="0"/>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Seeking your own comforts first invites the LORD</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s reproof</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If you have trusted Christ, the LORD guarantees that he is with you—so don</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t forget that</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9E9D7C-36DF-D945-93A9-86093858035C}" type="slidenum">
              <a:rPr lang="en-US" sz="1200">
                <a:solidFill>
                  <a:prstClr val="black"/>
                </a:solidFill>
              </a:rPr>
              <a:pPr/>
              <a:t>63</a:t>
            </a:fld>
            <a:endParaRPr lang="en-US" sz="1200">
              <a:solidFill>
                <a:prstClr val="black"/>
              </a:solidFill>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0B159-FC2D-434B-B67A-B7834A5A32DA}" type="slidenum">
              <a:rPr lang="en-US" sz="1200">
                <a:solidFill>
                  <a:srgbClr val="000000"/>
                </a:solidFill>
              </a:rPr>
              <a:pPr/>
              <a:t>65</a:t>
            </a:fld>
            <a:endParaRPr lang="en-US" sz="1200">
              <a:solidFill>
                <a:srgbClr val="000000"/>
              </a:solidFill>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mr-IN" dirty="0"/>
              <a:t>"</a:t>
            </a:r>
            <a:r>
              <a:rPr lang="en-US" b="1" dirty="0"/>
              <a:t>Let</a:t>
            </a:r>
            <a:r>
              <a:rPr lang="mr-IN" b="1" dirty="0"/>
              <a:t>'</a:t>
            </a:r>
            <a:r>
              <a:rPr lang="en-US" b="1" dirty="0"/>
              <a:t>s look at just a few facts:</a:t>
            </a:r>
            <a:r>
              <a:rPr lang="en-US" dirty="0"/>
              <a:t> Americans have 3 times more space than they did 50 years ago. Yet there</a:t>
            </a:r>
            <a:r>
              <a:rPr lang="mr-IN" dirty="0"/>
              <a:t>'</a:t>
            </a:r>
            <a:r>
              <a:rPr lang="en-US" dirty="0"/>
              <a:t>s a booming $22 Billion dollar/year Storage Space industry. Which means we have, on average, more than 3 times the stuff, still need extra storage and are willing to pay extra for it. At the same time, credit card debt levels and, not surprisingly, stress levels have gone way up.</a:t>
            </a:r>
          </a:p>
          <a:p>
            <a:r>
              <a:rPr lang="en-US" dirty="0"/>
              <a:t>Also not surprisingly, happiness levels have </a:t>
            </a:r>
            <a:r>
              <a:rPr lang="en-US" dirty="0" err="1"/>
              <a:t>flatlined</a:t>
            </a:r>
            <a:r>
              <a:rPr lang="en-US" dirty="0"/>
              <a:t> in the last 50 years. Human greed was, perhaps, more glaringly visible than ever before, as the direct source of the last Global Recession. Has humanity looked at that and drastically changed it</a:t>
            </a:r>
            <a:r>
              <a:rPr lang="mr-IN" dirty="0"/>
              <a:t>'</a:t>
            </a:r>
            <a:r>
              <a:rPr lang="en-US" dirty="0"/>
              <a:t>s MO? Have we looked at ourselves, and wondered how much of that stuff might have trickled into the Church?</a:t>
            </a:r>
            <a:r>
              <a:rPr lang="mr-IN" dirty="0"/>
              <a:t>"</a:t>
            </a:r>
            <a:endParaRPr lang="en-US" dirty="0"/>
          </a:p>
          <a:p>
            <a:endParaRPr lang="en-US" dirty="0"/>
          </a:p>
          <a:p>
            <a:r>
              <a:rPr lang="en-US" b="1" dirty="0"/>
              <a:t>Money Talk – 4 Ways To Stop Loving Money</a:t>
            </a:r>
          </a:p>
          <a:p>
            <a:r>
              <a:rPr lang="en-US" b="1" dirty="0"/>
              <a:t>06/02/2014</a:t>
            </a:r>
          </a:p>
          <a:p>
            <a:r>
              <a:rPr lang="en-US" dirty="0"/>
              <a:t>http://</a:t>
            </a:r>
            <a:r>
              <a:rPr lang="en-US" dirty="0" err="1"/>
              <a:t>austinchristian.org</a:t>
            </a:r>
            <a:r>
              <a:rPr lang="en-US" dirty="0"/>
              <a:t>/money-talk-4-ways-to-stop-loving-money/</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Seeking your own comforts first invites the LORD</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s reproof</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If you have trusted Christ, the LORD guarantees that he is with you—so don</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t forget that</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You aren’t the first one that’s needed to be restored. In today’s text, Judah had faithfully returned to their homeland but the people were still not seeing his full blessing.</a:t>
            </a:r>
            <a:r>
              <a:rPr lang="en-SG">
                <a:effectLst/>
                <a:latin typeface="Arial"/>
                <a:cs typeface="Arial"/>
              </a:rPr>
              <a:t> </a:t>
            </a:r>
            <a:endParaRPr lang="en-US">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We watch movies that destroy God’s values and then come to worship the next day.</a:t>
            </a:r>
          </a:p>
          <a:p>
            <a:r>
              <a:rPr lang="en-US">
                <a:latin typeface="Arial"/>
                <a:cs typeface="Arial"/>
              </a:rPr>
              <a:t>Some believers withhold their tithe so they can have a better vacation. </a:t>
            </a:r>
          </a:p>
          <a:p>
            <a:r>
              <a:rPr lang="en-US">
                <a:latin typeface="Arial"/>
                <a:cs typeface="Arial"/>
              </a:rPr>
              <a:t>Defiled worship today includes singing while trying to convince God to let you marry an unbeliever.</a:t>
            </a:r>
          </a:p>
          <a:p>
            <a:endParaRPr lang="en-US">
              <a:latin typeface="Arial"/>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Focus again on the fantastic future the LORD has for you</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47CBA4-A04B-8A42-BCB1-C75C3CBFF28C}" type="slidenum">
              <a:rPr lang="en-US" sz="1200"/>
              <a:pPr eaLnBrk="1" hangingPunct="1"/>
              <a:t>90</a:t>
            </a:fld>
            <a:endParaRPr lang="en-US" sz="120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solidFill>
                  <a:srgbClr val="0000CC"/>
                </a:solidFill>
                <a:latin typeface="Arial" charset="0"/>
                <a:ea typeface="ＭＳ Ｐゴシック" charset="0"/>
                <a:cs typeface="ＭＳ Ｐゴシック" charset="0"/>
              </a:rPr>
              <a:t>Impression at www.gtj.org.uk/ en/blowup7/14517 and the ring at www.ancientcoinvault.com/ modules.php?set_albu...</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The historical context is a mixed bag</a:t>
            </a:r>
            <a:r>
              <a:rPr lang="en-SG" sz="1200" kern="1200">
                <a:solidFill>
                  <a:schemeClr val="tx1"/>
                </a:solidFill>
                <a:effectLst/>
                <a:latin typeface="Arial"/>
                <a:ea typeface="ＭＳ Ｐゴシック" pitchFamily="-107" charset="-128"/>
                <a:cs typeface="Arial"/>
              </a:rPr>
              <a:t>.</a:t>
            </a:r>
          </a:p>
          <a:p>
            <a:r>
              <a:rPr lang="en-US" sz="1200" kern="1200">
                <a:solidFill>
                  <a:schemeClr val="tx1"/>
                </a:solidFill>
                <a:effectLst/>
                <a:latin typeface="Arial"/>
                <a:ea typeface="ＭＳ Ｐゴシック" pitchFamily="-107" charset="-128"/>
                <a:cs typeface="Arial"/>
              </a:rPr>
              <a:t>We’ve been in this series on the Minor Prophets lately. </a:t>
            </a:r>
            <a:endParaRPr lang="en-US">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God will restore you when you value what he values.</a:t>
            </a:r>
            <a:endParaRPr lang="en-US">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Seeking your own comforts first invites the LORD</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s reproof</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If you have trusted Christ, the LORD guarantees that he is with you—so don</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t forget that</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a:solidFill>
                  <a:schemeClr val="tx1"/>
                </a:solidFill>
                <a:effectLst/>
                <a:latin typeface="Times New Roman" pitchFamily="-112" charset="0"/>
                <a:ea typeface="ＭＳ Ｐゴシック" pitchFamily="-107" charset="-128"/>
                <a:cs typeface="ＭＳ Ｐゴシック" pitchFamily="-107" charset="-128"/>
              </a:rPr>
              <a:t>Focus </a:t>
            </a:r>
            <a:r>
              <a:rPr lang="en-US" sz="1200" kern="1200" dirty="0">
                <a:solidFill>
                  <a:schemeClr val="tx1"/>
                </a:solidFill>
                <a:effectLst/>
                <a:latin typeface="Times New Roman" pitchFamily="-112" charset="0"/>
                <a:ea typeface="ＭＳ Ｐゴシック" pitchFamily="-107" charset="-128"/>
                <a:cs typeface="ＭＳ Ｐゴシック" pitchFamily="-107" charset="-128"/>
              </a:rPr>
              <a:t>again on the fantastic future the LORD has for you</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5ACF6F-C7D7-1347-B38A-FE435104EC73}" type="slidenum">
              <a:rPr lang="en-US" sz="1200">
                <a:solidFill>
                  <a:srgbClr val="000000"/>
                </a:solidFill>
                <a:latin typeface="Arial" charset="0"/>
              </a:rPr>
              <a:pPr eaLnBrk="1" hangingPunct="1"/>
              <a:t>104</a:t>
            </a:fld>
            <a:endParaRPr lang="en-US" sz="1200">
              <a:solidFill>
                <a:srgbClr val="000000"/>
              </a:solidFill>
              <a:latin typeface="Arial" charset="0"/>
            </a:endParaRPr>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Which matters more? God or Money?</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Do you give proportional to God’s supply?</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Do you incur credit card debt so you can live above your means?</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God’s Word </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How is your Bible reading?</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What is your goal in God’s Word? Have you committed to read chapter a day? Have you committed to read a verse a day? If you don’t have a target, you are sure to miss it.</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Souls of People </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Are you committed to getting to minister to God’s people here at this church? How?</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How much are you praying for the lost?</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a:ea typeface="ＭＳ Ｐゴシック" pitchFamily="-107" charset="-128"/>
                <a:cs typeface="Arial"/>
              </a:rPr>
              <a:t>These prophets stretch nearly the entirety of Israel’s history. Most were ignored, from the United Kingdom Golden Age under David and Solomon, then ignored after the nation divided, then ignored when Judah was the Solitary kingdom.</a:t>
            </a:r>
            <a:r>
              <a:rPr lang="en-SG">
                <a:effectLst/>
                <a:latin typeface="Arial"/>
                <a:cs typeface="Arial"/>
              </a:rPr>
              <a:t> </a:t>
            </a:r>
            <a:endParaRPr lang="en-US">
              <a:latin typeface="Arial"/>
              <a:cs typeface="Arial"/>
            </a:endParaRP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7</a:t>
            </a:fld>
            <a:endParaRPr lang="en-US"/>
          </a:p>
        </p:txBody>
      </p:sp>
    </p:spTree>
    <p:extLst>
      <p:ext uri="{BB962C8B-B14F-4D97-AF65-F5344CB8AC3E}">
        <p14:creationId xmlns:p14="http://schemas.microsoft.com/office/powerpoint/2010/main" val="3509683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Their ancestors had not heeded the nine prophets we have already studied. Through varying prophets, God had told them to be…humble, caring, etc. Yet they stubbornly worshipped idols and God, faithful to his warning, sent them away to Babylon in modern-day Iraq</a:t>
            </a:r>
            <a:r>
              <a:rPr lang="en-SG" sz="1200" kern="1200">
                <a:solidFill>
                  <a:schemeClr val="tx1"/>
                </a:solidFill>
                <a:effectLst/>
                <a:latin typeface="Arial"/>
                <a:ea typeface="ＭＳ Ｐゴシック" pitchFamily="-107" charset="-128"/>
                <a:cs typeface="Arial"/>
              </a:rPr>
              <a:t>.</a:t>
            </a:r>
            <a:endParaRPr lang="en-US">
              <a:latin typeface="Arial"/>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05BA56-6EF1-3749-820D-15720969690A}" type="slidenum">
              <a:rPr lang="en-US" sz="1200">
                <a:solidFill>
                  <a:srgbClr val="000000"/>
                </a:solidFill>
              </a:rPr>
              <a:pPr eaLnBrk="1" hangingPunct="1"/>
              <a:t>9</a:t>
            </a:fld>
            <a:endParaRPr lang="en-US" sz="1200">
              <a:solidFill>
                <a:srgbClr val="000000"/>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sz="1200" kern="1200">
                <a:solidFill>
                  <a:schemeClr val="tx1"/>
                </a:solidFill>
                <a:effectLst/>
                <a:latin typeface="Arial"/>
                <a:ea typeface="ＭＳ Ｐゴシック" pitchFamily="-107" charset="-128"/>
                <a:cs typeface="Arial"/>
              </a:rPr>
              <a:t>But the people and temple exiles were not permanent. God promised to restore them because the exiles would last only 70 years, and the time and opportunity to return had come to return home. Remember centuries earlier when Israel entered Canaan and had 600,000 soldiers? Now, only 50,000 men of Judah had trusted the LORD to bring them back to Israel.</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hemeOverride" Target="../theme/themeOverride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pPr>
                <a:defRPr/>
              </a:pPr>
              <a:t>‹#›</a:t>
            </a:fld>
            <a:endParaRPr lang="en-GB"/>
          </a:p>
        </p:txBody>
      </p:sp>
    </p:spTree>
    <p:extLst>
      <p:ext uri="{BB962C8B-B14F-4D97-AF65-F5344CB8AC3E}">
        <p14:creationId xmlns:p14="http://schemas.microsoft.com/office/powerpoint/2010/main" val="4238752369"/>
      </p:ext>
    </p:extLst>
  </p:cSld>
  <p:clrMapOvr>
    <a:masterClrMapping/>
  </p:clrMapOvr>
  <p:transition>
    <p:blinds/>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pPr>
                <a:defRPr/>
              </a:pPr>
              <a:t>‹#›</a:t>
            </a:fld>
            <a:endParaRPr lang="en-GB"/>
          </a:p>
        </p:txBody>
      </p:sp>
    </p:spTree>
    <p:extLst>
      <p:ext uri="{BB962C8B-B14F-4D97-AF65-F5344CB8AC3E}">
        <p14:creationId xmlns:p14="http://schemas.microsoft.com/office/powerpoint/2010/main" val="562309401"/>
      </p:ext>
    </p:extLst>
  </p:cSld>
  <p:clrMapOvr>
    <a:masterClrMapping/>
  </p:clrMapOvr>
  <p:transition>
    <p:blinds/>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22/06/22</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8980782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22/06/22</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7829207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22/06/22</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6960620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22/06/22</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5926778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22/06/22</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516069096"/>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22/06/22</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693409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22/06/22</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921786424"/>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07"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CAD00A97-FEF5-BB40-87FC-B1696E6F46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36778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A8C52BD-B21D-4748-B2A4-5A3C610835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36557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B55B667-E2B6-1B42-A6A9-F46647BE8E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6477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pPr>
                <a:defRPr/>
              </a:pPr>
              <a:t>‹#›</a:t>
            </a:fld>
            <a:endParaRPr lang="en-GB"/>
          </a:p>
        </p:txBody>
      </p:sp>
    </p:spTree>
    <p:extLst>
      <p:ext uri="{BB962C8B-B14F-4D97-AF65-F5344CB8AC3E}">
        <p14:creationId xmlns:p14="http://schemas.microsoft.com/office/powerpoint/2010/main" val="2213308434"/>
      </p:ext>
    </p:extLst>
  </p:cSld>
  <p:clrMapOvr>
    <a:masterClrMapping/>
  </p:clrMapOvr>
  <p:transition>
    <p:blinds/>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6BD733CD-03BF-1840-A553-882BDBC4D5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22102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977E616D-E74F-B14C-A0DA-0BE210E292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45612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53CE3991-2ED8-1846-ABCD-DF4CB9E6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16296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E0BA487A-8673-0D48-A249-73FA669555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72391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F63C3669-81BF-8841-8DAB-01B0D81935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63389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F935A496-9488-2F40-A053-F4A60AB38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9927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CBE9B63-029B-7C49-B59F-E512C0D13C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02953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E77F660-F038-6C4B-93F9-5B70B6FB5C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6846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D4E98DA-A23A-494B-AF02-82EC01C9514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7596167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1736C5-7B15-4245-B461-CEEFC0A69EE4}"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614576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0071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0071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A2FD0CC-9EF4-694C-895C-42285749AC4F}" type="slidenum">
              <a:rPr lang="en-US"/>
              <a:pPr>
                <a:defRPr/>
              </a:pPr>
              <a:t>‹#›</a:t>
            </a:fld>
            <a:endParaRPr lang="en-US"/>
          </a:p>
        </p:txBody>
      </p:sp>
    </p:spTree>
    <p:extLst>
      <p:ext uri="{BB962C8B-B14F-4D97-AF65-F5344CB8AC3E}">
        <p14:creationId xmlns:p14="http://schemas.microsoft.com/office/powerpoint/2010/main" val="796408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C41DE38-5351-6448-8BF8-6CB8115DC03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6108171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373D7DD-C45C-CE49-821D-3DB255012E6B}"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4723039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B8F6225E-B555-5349-93DC-8C25B31A5B29}"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4462957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FFCCD79D-8E60-AC4B-B999-6D6131A2841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252761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DD3F5F99-70E6-AB4D-A05A-9A44204AB0CA}"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8509252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E6FFC6E-3105-EF44-958C-2EB10CF92C8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5199817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7ADD440-5A43-CD44-9439-8C9208D42105}"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41937161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C193BE9-48F8-2240-998C-1525308AD1FE}"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8991907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B3CB8A0-40E0-EA40-9855-504D3D50F5F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0643591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7570"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37571"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BBA025-1853-7E4C-A504-2E87180F4ACA}" type="slidenum">
              <a:rPr lang="en-US"/>
              <a:pPr>
                <a:defRPr/>
              </a:pPr>
              <a:t>‹#›</a:t>
            </a:fld>
            <a:endParaRPr lang="en-US"/>
          </a:p>
        </p:txBody>
      </p:sp>
    </p:spTree>
    <p:extLst>
      <p:ext uri="{BB962C8B-B14F-4D97-AF65-F5344CB8AC3E}">
        <p14:creationId xmlns:p14="http://schemas.microsoft.com/office/powerpoint/2010/main" val="390292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E750C957-1793-D341-B2E0-3CDCD42DD1ED}"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25956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CAB0CC7-2E9E-9649-B8B5-702E115BE59B}" type="slidenum">
              <a:rPr lang="en-US"/>
              <a:pPr>
                <a:defRPr/>
              </a:pPr>
              <a:t>‹#›</a:t>
            </a:fld>
            <a:endParaRPr lang="en-US"/>
          </a:p>
        </p:txBody>
      </p:sp>
    </p:spTree>
    <p:extLst>
      <p:ext uri="{BB962C8B-B14F-4D97-AF65-F5344CB8AC3E}">
        <p14:creationId xmlns:p14="http://schemas.microsoft.com/office/powerpoint/2010/main" val="32702469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8007165-992F-EA48-9346-9A45A07B2587}" type="slidenum">
              <a:rPr lang="en-US"/>
              <a:pPr>
                <a:defRPr/>
              </a:pPr>
              <a:t>‹#›</a:t>
            </a:fld>
            <a:endParaRPr lang="en-US"/>
          </a:p>
        </p:txBody>
      </p:sp>
    </p:spTree>
    <p:extLst>
      <p:ext uri="{BB962C8B-B14F-4D97-AF65-F5344CB8AC3E}">
        <p14:creationId xmlns:p14="http://schemas.microsoft.com/office/powerpoint/2010/main" val="28321001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9DB4F26-8CA6-404B-95B3-758881C43271}" type="slidenum">
              <a:rPr lang="en-US"/>
              <a:pPr>
                <a:defRPr/>
              </a:pPr>
              <a:t>‹#›</a:t>
            </a:fld>
            <a:endParaRPr lang="en-US"/>
          </a:p>
        </p:txBody>
      </p:sp>
    </p:spTree>
    <p:extLst>
      <p:ext uri="{BB962C8B-B14F-4D97-AF65-F5344CB8AC3E}">
        <p14:creationId xmlns:p14="http://schemas.microsoft.com/office/powerpoint/2010/main" val="24756980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98F2C89-6285-CB4F-8153-ECE6FFA0F4FB}" type="slidenum">
              <a:rPr lang="en-US"/>
              <a:pPr>
                <a:defRPr/>
              </a:pPr>
              <a:t>‹#›</a:t>
            </a:fld>
            <a:endParaRPr lang="en-US"/>
          </a:p>
        </p:txBody>
      </p:sp>
    </p:spTree>
    <p:extLst>
      <p:ext uri="{BB962C8B-B14F-4D97-AF65-F5344CB8AC3E}">
        <p14:creationId xmlns:p14="http://schemas.microsoft.com/office/powerpoint/2010/main" val="3683065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F8B6F3D-61EF-694A-981A-A0F62B2FDC83}" type="slidenum">
              <a:rPr lang="en-US"/>
              <a:pPr>
                <a:defRPr/>
              </a:pPr>
              <a:t>‹#›</a:t>
            </a:fld>
            <a:endParaRPr lang="en-US"/>
          </a:p>
        </p:txBody>
      </p:sp>
    </p:spTree>
    <p:extLst>
      <p:ext uri="{BB962C8B-B14F-4D97-AF65-F5344CB8AC3E}">
        <p14:creationId xmlns:p14="http://schemas.microsoft.com/office/powerpoint/2010/main" val="24940531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4DC0332-DBB8-5146-8E48-BD8B5A1C7658}" type="slidenum">
              <a:rPr lang="en-US"/>
              <a:pPr>
                <a:defRPr/>
              </a:pPr>
              <a:t>‹#›</a:t>
            </a:fld>
            <a:endParaRPr lang="en-US"/>
          </a:p>
        </p:txBody>
      </p:sp>
    </p:spTree>
    <p:extLst>
      <p:ext uri="{BB962C8B-B14F-4D97-AF65-F5344CB8AC3E}">
        <p14:creationId xmlns:p14="http://schemas.microsoft.com/office/powerpoint/2010/main" val="6742725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5C6F0C0-3152-2E49-9F91-D1D09218DF4E}" type="slidenum">
              <a:rPr lang="en-US"/>
              <a:pPr>
                <a:defRPr/>
              </a:pPr>
              <a:t>‹#›</a:t>
            </a:fld>
            <a:endParaRPr lang="en-US"/>
          </a:p>
        </p:txBody>
      </p:sp>
    </p:spTree>
    <p:extLst>
      <p:ext uri="{BB962C8B-B14F-4D97-AF65-F5344CB8AC3E}">
        <p14:creationId xmlns:p14="http://schemas.microsoft.com/office/powerpoint/2010/main" val="29035232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13152DD-94C0-EF42-B30C-3943A590DF68}" type="slidenum">
              <a:rPr lang="en-US"/>
              <a:pPr>
                <a:defRPr/>
              </a:pPr>
              <a:t>‹#›</a:t>
            </a:fld>
            <a:endParaRPr lang="en-US"/>
          </a:p>
        </p:txBody>
      </p:sp>
    </p:spTree>
    <p:extLst>
      <p:ext uri="{BB962C8B-B14F-4D97-AF65-F5344CB8AC3E}">
        <p14:creationId xmlns:p14="http://schemas.microsoft.com/office/powerpoint/2010/main" val="2127519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A13A8FC-3637-6045-89E3-871009C9D72F}" type="slidenum">
              <a:rPr lang="en-US"/>
              <a:pPr>
                <a:defRPr/>
              </a:pPr>
              <a:t>‹#›</a:t>
            </a:fld>
            <a:endParaRPr lang="en-US"/>
          </a:p>
        </p:txBody>
      </p:sp>
    </p:spTree>
    <p:extLst>
      <p:ext uri="{BB962C8B-B14F-4D97-AF65-F5344CB8AC3E}">
        <p14:creationId xmlns:p14="http://schemas.microsoft.com/office/powerpoint/2010/main" val="36520658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556278-86F1-4145-A50E-7422E3AF05D0}" type="slidenum">
              <a:rPr lang="en-US"/>
              <a:pPr>
                <a:defRPr/>
              </a:pPr>
              <a:t>‹#›</a:t>
            </a:fld>
            <a:endParaRPr lang="en-US"/>
          </a:p>
        </p:txBody>
      </p:sp>
    </p:spTree>
    <p:extLst>
      <p:ext uri="{BB962C8B-B14F-4D97-AF65-F5344CB8AC3E}">
        <p14:creationId xmlns:p14="http://schemas.microsoft.com/office/powerpoint/2010/main" val="1306706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BAE5B806-6EEF-2845-AC11-D6E5C750AD43}"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721163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5F62487-61F7-334F-9EBB-F61EFB3B3EB7}" type="slidenum">
              <a:rPr lang="en-US"/>
              <a:pPr>
                <a:defRPr/>
              </a:pPr>
              <a:t>‹#›</a:t>
            </a:fld>
            <a:endParaRPr lang="en-US"/>
          </a:p>
        </p:txBody>
      </p:sp>
    </p:spTree>
    <p:extLst>
      <p:ext uri="{BB962C8B-B14F-4D97-AF65-F5344CB8AC3E}">
        <p14:creationId xmlns:p14="http://schemas.microsoft.com/office/powerpoint/2010/main" val="29463365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A61D9B-3B5D-0043-8D3D-D1ECADAE07F1}" type="slidenum">
              <a:rPr lang="en-US"/>
              <a:pPr>
                <a:defRPr/>
              </a:pPr>
              <a:t>‹#›</a:t>
            </a:fld>
            <a:endParaRPr lang="en-US"/>
          </a:p>
        </p:txBody>
      </p:sp>
    </p:spTree>
    <p:extLst>
      <p:ext uri="{BB962C8B-B14F-4D97-AF65-F5344CB8AC3E}">
        <p14:creationId xmlns:p14="http://schemas.microsoft.com/office/powerpoint/2010/main" val="15980824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B5931B4-62D4-A54F-B27A-50CDBA359ECD}" type="slidenum">
              <a:rPr lang="en-US"/>
              <a:pPr>
                <a:defRPr/>
              </a:pPr>
              <a:t>‹#›</a:t>
            </a:fld>
            <a:endParaRPr lang="en-US"/>
          </a:p>
        </p:txBody>
      </p:sp>
    </p:spTree>
    <p:extLst>
      <p:ext uri="{BB962C8B-B14F-4D97-AF65-F5344CB8AC3E}">
        <p14:creationId xmlns:p14="http://schemas.microsoft.com/office/powerpoint/2010/main" val="31056898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57B43CD-8FC0-0240-9013-E365DC388C6A}" type="slidenum">
              <a:rPr lang="en-US"/>
              <a:pPr>
                <a:defRPr/>
              </a:pPr>
              <a:t>‹#›</a:t>
            </a:fld>
            <a:endParaRPr lang="en-US"/>
          </a:p>
        </p:txBody>
      </p:sp>
    </p:spTree>
    <p:extLst>
      <p:ext uri="{BB962C8B-B14F-4D97-AF65-F5344CB8AC3E}">
        <p14:creationId xmlns:p14="http://schemas.microsoft.com/office/powerpoint/2010/main" val="19303847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A4F0BE3-F954-6A49-A456-76F314B0A03C}" type="slidenum">
              <a:rPr lang="en-US"/>
              <a:pPr>
                <a:defRPr/>
              </a:pPr>
              <a:t>‹#›</a:t>
            </a:fld>
            <a:endParaRPr lang="en-US"/>
          </a:p>
        </p:txBody>
      </p:sp>
    </p:spTree>
    <p:extLst>
      <p:ext uri="{BB962C8B-B14F-4D97-AF65-F5344CB8AC3E}">
        <p14:creationId xmlns:p14="http://schemas.microsoft.com/office/powerpoint/2010/main" val="5115656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8356A1-1DE4-E746-9592-E7CB3A28FEB2}" type="slidenum">
              <a:rPr lang="en-US"/>
              <a:pPr>
                <a:defRPr/>
              </a:pPr>
              <a:t>‹#›</a:t>
            </a:fld>
            <a:endParaRPr lang="en-US"/>
          </a:p>
        </p:txBody>
      </p:sp>
    </p:spTree>
    <p:extLst>
      <p:ext uri="{BB962C8B-B14F-4D97-AF65-F5344CB8AC3E}">
        <p14:creationId xmlns:p14="http://schemas.microsoft.com/office/powerpoint/2010/main" val="42782927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EEDED3D-90C1-8F4F-8B44-0BB8B37CE402}" type="slidenum">
              <a:rPr lang="en-US"/>
              <a:pPr>
                <a:defRPr/>
              </a:pPr>
              <a:t>‹#›</a:t>
            </a:fld>
            <a:endParaRPr lang="en-US"/>
          </a:p>
        </p:txBody>
      </p:sp>
    </p:spTree>
    <p:extLst>
      <p:ext uri="{BB962C8B-B14F-4D97-AF65-F5344CB8AC3E}">
        <p14:creationId xmlns:p14="http://schemas.microsoft.com/office/powerpoint/2010/main" val="25724350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20642D-992F-E64C-9F1F-A86CEBF04565}" type="slidenum">
              <a:rPr lang="en-US"/>
              <a:pPr>
                <a:defRPr/>
              </a:pPr>
              <a:t>‹#›</a:t>
            </a:fld>
            <a:endParaRPr lang="en-US"/>
          </a:p>
        </p:txBody>
      </p:sp>
    </p:spTree>
    <p:extLst>
      <p:ext uri="{BB962C8B-B14F-4D97-AF65-F5344CB8AC3E}">
        <p14:creationId xmlns:p14="http://schemas.microsoft.com/office/powerpoint/2010/main" val="7367013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4B635E-C6A5-7C40-AE6D-44293C5472E5}" type="slidenum">
              <a:rPr lang="en-US"/>
              <a:pPr>
                <a:defRPr/>
              </a:pPr>
              <a:t>‹#›</a:t>
            </a:fld>
            <a:endParaRPr lang="en-US"/>
          </a:p>
        </p:txBody>
      </p:sp>
    </p:spTree>
    <p:extLst>
      <p:ext uri="{BB962C8B-B14F-4D97-AF65-F5344CB8AC3E}">
        <p14:creationId xmlns:p14="http://schemas.microsoft.com/office/powerpoint/2010/main" val="36436600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30F47EE-B7DC-304C-8B3A-B063F9A8939F}" type="slidenum">
              <a:rPr lang="en-US"/>
              <a:pPr>
                <a:defRPr/>
              </a:pPr>
              <a:t>‹#›</a:t>
            </a:fld>
            <a:endParaRPr lang="en-US"/>
          </a:p>
        </p:txBody>
      </p:sp>
    </p:spTree>
    <p:extLst>
      <p:ext uri="{BB962C8B-B14F-4D97-AF65-F5344CB8AC3E}">
        <p14:creationId xmlns:p14="http://schemas.microsoft.com/office/powerpoint/2010/main" val="973444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3BDC715D-C2EE-0C49-84CB-4AB43C1B7E1E}"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091708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2722B3-23A1-5242-853C-4A0643E133C9}" type="slidenum">
              <a:rPr lang="en-US"/>
              <a:pPr>
                <a:defRPr/>
              </a:pPr>
              <a:t>‹#›</a:t>
            </a:fld>
            <a:endParaRPr lang="en-US"/>
          </a:p>
        </p:txBody>
      </p:sp>
    </p:spTree>
    <p:extLst>
      <p:ext uri="{BB962C8B-B14F-4D97-AF65-F5344CB8AC3E}">
        <p14:creationId xmlns:p14="http://schemas.microsoft.com/office/powerpoint/2010/main" val="19374704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6821D9-119C-1344-9C94-3A0236BD2E97}" type="slidenum">
              <a:rPr lang="en-US"/>
              <a:pPr>
                <a:defRPr/>
              </a:pPr>
              <a:t>‹#›</a:t>
            </a:fld>
            <a:endParaRPr lang="en-US"/>
          </a:p>
        </p:txBody>
      </p:sp>
    </p:spTree>
    <p:extLst>
      <p:ext uri="{BB962C8B-B14F-4D97-AF65-F5344CB8AC3E}">
        <p14:creationId xmlns:p14="http://schemas.microsoft.com/office/powerpoint/2010/main" val="36366397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802486798"/>
      </p:ext>
    </p:extLst>
  </p:cSld>
  <p:clrMapOvr>
    <a:masterClrMapping/>
  </p:clrMapOvr>
  <p:transition>
    <p:blinds/>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795534305"/>
      </p:ext>
    </p:extLst>
  </p:cSld>
  <p:clrMapOvr>
    <a:masterClrMapping/>
  </p:clrMapOvr>
  <p:transition>
    <p:blinds/>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799643774"/>
      </p:ext>
    </p:extLst>
  </p:cSld>
  <p:clrMapOvr>
    <a:masterClrMapping/>
  </p:clrMapOvr>
  <p:transition>
    <p:blinds/>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868187701"/>
      </p:ext>
    </p:extLst>
  </p:cSld>
  <p:clrMapOvr>
    <a:masterClrMapping/>
  </p:clrMapOvr>
  <p:transition>
    <p:blinds/>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879208747"/>
      </p:ext>
    </p:extLst>
  </p:cSld>
  <p:clrMapOvr>
    <a:masterClrMapping/>
  </p:clrMapOvr>
  <p:transition>
    <p:blinds/>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246491602"/>
      </p:ext>
    </p:extLst>
  </p:cSld>
  <p:clrMapOvr>
    <a:masterClrMapping/>
  </p:clrMapOvr>
  <p:transition>
    <p:blinds/>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347688975"/>
      </p:ext>
    </p:extLst>
  </p:cSld>
  <p:clrMapOvr>
    <a:masterClrMapping/>
  </p:clrMapOvr>
  <p:transition>
    <p:blinds/>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871395762"/>
      </p:ext>
    </p:extLst>
  </p:cSld>
  <p:clrMapOvr>
    <a:masterClrMapping/>
  </p:clrMapOvr>
  <p:transition>
    <p:blinds/>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B89D1883-474A-8344-B435-DA0E6CED2D1C}"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837243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02498836"/>
      </p:ext>
    </p:extLst>
  </p:cSld>
  <p:clrMapOvr>
    <a:masterClrMapping/>
  </p:clrMapOvr>
  <p:transition>
    <p:blinds/>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65158827"/>
      </p:ext>
    </p:extLst>
  </p:cSld>
  <p:clrMapOvr>
    <a:masterClrMapping/>
  </p:clrMapOvr>
  <p:transition>
    <p:blinds/>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12657480"/>
      </p:ext>
    </p:extLst>
  </p:cSld>
  <p:clrMapOvr>
    <a:masterClrMapping/>
  </p:clrMapOvr>
  <p:transition>
    <p:blinds/>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0ED4DEDD-8B20-764F-ABA0-7C699F76D01D}"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4866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8E1B5A33-EB59-5848-AD08-7B6AB98E0537}"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42983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E06E0762-18CF-E349-9C08-14C22C860126}"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5699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pPr>
                <a:defRPr/>
              </a:pPr>
              <a:t>‹#›</a:t>
            </a:fld>
            <a:endParaRPr lang="en-GB"/>
          </a:p>
        </p:txBody>
      </p:sp>
    </p:spTree>
    <p:extLst>
      <p:ext uri="{BB962C8B-B14F-4D97-AF65-F5344CB8AC3E}">
        <p14:creationId xmlns:p14="http://schemas.microsoft.com/office/powerpoint/2010/main" val="1784288753"/>
      </p:ext>
    </p:extLst>
  </p:cSld>
  <p:clrMapOvr>
    <a:masterClrMapping/>
  </p:clrMapOvr>
  <p:transition>
    <p:blinds/>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DDBDF550-DB71-EC48-A353-DC89FF08AD0B}"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87223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BA97F6C3-5101-5A45-ADDD-C6483485C2D4}"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65534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CF237C1E-1809-4E48-94D1-E82B05268C0C}"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15116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DFA8030-BAFB-FD45-8378-2C21BECA512B}" type="slidenum">
              <a:rPr lang="en-US"/>
              <a:pPr>
                <a:defRPr/>
              </a:pPr>
              <a:t>‹#›</a:t>
            </a:fld>
            <a:endParaRPr lang="en-US"/>
          </a:p>
        </p:txBody>
      </p:sp>
    </p:spTree>
    <p:extLst>
      <p:ext uri="{BB962C8B-B14F-4D97-AF65-F5344CB8AC3E}">
        <p14:creationId xmlns:p14="http://schemas.microsoft.com/office/powerpoint/2010/main" val="2520623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3760C10-5C16-AC48-97CE-03A28A769CC3}" type="slidenum">
              <a:rPr lang="en-US"/>
              <a:pPr>
                <a:defRPr/>
              </a:pPr>
              <a:t>‹#›</a:t>
            </a:fld>
            <a:endParaRPr lang="en-US"/>
          </a:p>
        </p:txBody>
      </p:sp>
    </p:spTree>
    <p:extLst>
      <p:ext uri="{BB962C8B-B14F-4D97-AF65-F5344CB8AC3E}">
        <p14:creationId xmlns:p14="http://schemas.microsoft.com/office/powerpoint/2010/main" val="32276814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F787227-3F90-9B46-96DB-730E2F27B298}" type="slidenum">
              <a:rPr lang="en-US"/>
              <a:pPr>
                <a:defRPr/>
              </a:pPr>
              <a:t>‹#›</a:t>
            </a:fld>
            <a:endParaRPr lang="en-US"/>
          </a:p>
        </p:txBody>
      </p:sp>
    </p:spTree>
    <p:extLst>
      <p:ext uri="{BB962C8B-B14F-4D97-AF65-F5344CB8AC3E}">
        <p14:creationId xmlns:p14="http://schemas.microsoft.com/office/powerpoint/2010/main" val="4170062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5F6FE76-1C70-3343-8CD1-3ADEBBA88402}" type="slidenum">
              <a:rPr lang="en-US"/>
              <a:pPr>
                <a:defRPr/>
              </a:pPr>
              <a:t>‹#›</a:t>
            </a:fld>
            <a:endParaRPr lang="en-US"/>
          </a:p>
        </p:txBody>
      </p:sp>
    </p:spTree>
    <p:extLst>
      <p:ext uri="{BB962C8B-B14F-4D97-AF65-F5344CB8AC3E}">
        <p14:creationId xmlns:p14="http://schemas.microsoft.com/office/powerpoint/2010/main" val="3307310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00BE8347-10D8-2747-B684-91299B8FACDE}" type="slidenum">
              <a:rPr lang="en-US"/>
              <a:pPr>
                <a:defRPr/>
              </a:pPr>
              <a:t>‹#›</a:t>
            </a:fld>
            <a:endParaRPr lang="en-US"/>
          </a:p>
        </p:txBody>
      </p:sp>
    </p:spTree>
    <p:extLst>
      <p:ext uri="{BB962C8B-B14F-4D97-AF65-F5344CB8AC3E}">
        <p14:creationId xmlns:p14="http://schemas.microsoft.com/office/powerpoint/2010/main" val="794551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E8D2945C-9C7A-8844-A87E-700A0EEA131B}" type="slidenum">
              <a:rPr lang="en-US"/>
              <a:pPr>
                <a:defRPr/>
              </a:pPr>
              <a:t>‹#›</a:t>
            </a:fld>
            <a:endParaRPr lang="en-US"/>
          </a:p>
        </p:txBody>
      </p:sp>
    </p:spTree>
    <p:extLst>
      <p:ext uri="{BB962C8B-B14F-4D97-AF65-F5344CB8AC3E}">
        <p14:creationId xmlns:p14="http://schemas.microsoft.com/office/powerpoint/2010/main" val="1629847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85D9B2F-B4EF-EC4B-A082-149096D950E3}" type="slidenum">
              <a:rPr lang="en-US"/>
              <a:pPr>
                <a:defRPr/>
              </a:pPr>
              <a:t>‹#›</a:t>
            </a:fld>
            <a:endParaRPr lang="en-US"/>
          </a:p>
        </p:txBody>
      </p:sp>
    </p:spTree>
    <p:extLst>
      <p:ext uri="{BB962C8B-B14F-4D97-AF65-F5344CB8AC3E}">
        <p14:creationId xmlns:p14="http://schemas.microsoft.com/office/powerpoint/2010/main" val="1275118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pPr>
                <a:defRPr/>
              </a:pPr>
              <a:t>‹#›</a:t>
            </a:fld>
            <a:endParaRPr lang="en-GB"/>
          </a:p>
        </p:txBody>
      </p:sp>
    </p:spTree>
    <p:extLst>
      <p:ext uri="{BB962C8B-B14F-4D97-AF65-F5344CB8AC3E}">
        <p14:creationId xmlns:p14="http://schemas.microsoft.com/office/powerpoint/2010/main" val="3855807539"/>
      </p:ext>
    </p:extLst>
  </p:cSld>
  <p:clrMapOvr>
    <a:masterClrMapping/>
  </p:clrMapOvr>
  <p:transition>
    <p:blinds/>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DAC792F-25AC-D345-8E1D-BB3C5EBD2226}" type="slidenum">
              <a:rPr lang="en-US"/>
              <a:pPr>
                <a:defRPr/>
              </a:pPr>
              <a:t>‹#›</a:t>
            </a:fld>
            <a:endParaRPr lang="en-US"/>
          </a:p>
        </p:txBody>
      </p:sp>
    </p:spTree>
    <p:extLst>
      <p:ext uri="{BB962C8B-B14F-4D97-AF65-F5344CB8AC3E}">
        <p14:creationId xmlns:p14="http://schemas.microsoft.com/office/powerpoint/2010/main" val="1079512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E3B0289-7564-FE4C-9C93-0B835F0F30A6}" type="slidenum">
              <a:rPr lang="en-US"/>
              <a:pPr>
                <a:defRPr/>
              </a:pPr>
              <a:t>‹#›</a:t>
            </a:fld>
            <a:endParaRPr lang="en-US"/>
          </a:p>
        </p:txBody>
      </p:sp>
    </p:spTree>
    <p:extLst>
      <p:ext uri="{BB962C8B-B14F-4D97-AF65-F5344CB8AC3E}">
        <p14:creationId xmlns:p14="http://schemas.microsoft.com/office/powerpoint/2010/main" val="2822432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BAD96B2-5E6C-BD40-9F50-7AABF8EFC8D3}" type="slidenum">
              <a:rPr lang="en-US"/>
              <a:pPr>
                <a:defRPr/>
              </a:pPr>
              <a:t>‹#›</a:t>
            </a:fld>
            <a:endParaRPr lang="en-US"/>
          </a:p>
        </p:txBody>
      </p:sp>
    </p:spTree>
    <p:extLst>
      <p:ext uri="{BB962C8B-B14F-4D97-AF65-F5344CB8AC3E}">
        <p14:creationId xmlns:p14="http://schemas.microsoft.com/office/powerpoint/2010/main" val="1688004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8B08286-9FE8-BE40-904C-214D1D5BA845}" type="slidenum">
              <a:rPr lang="en-US"/>
              <a:pPr>
                <a:defRPr/>
              </a:pPr>
              <a:t>‹#›</a:t>
            </a:fld>
            <a:endParaRPr lang="en-US"/>
          </a:p>
        </p:txBody>
      </p:sp>
    </p:spTree>
    <p:extLst>
      <p:ext uri="{BB962C8B-B14F-4D97-AF65-F5344CB8AC3E}">
        <p14:creationId xmlns:p14="http://schemas.microsoft.com/office/powerpoint/2010/main" val="4276135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CAD00A97-FEF5-BB40-87FC-B1696E6F46C9}" type="slidenum">
              <a:rPr lang="en-US"/>
              <a:pPr>
                <a:defRPr/>
              </a:pPr>
              <a:t>‹#›</a:t>
            </a:fld>
            <a:endParaRPr lang="en-US"/>
          </a:p>
        </p:txBody>
      </p:sp>
    </p:spTree>
    <p:extLst>
      <p:ext uri="{BB962C8B-B14F-4D97-AF65-F5344CB8AC3E}">
        <p14:creationId xmlns:p14="http://schemas.microsoft.com/office/powerpoint/2010/main" val="1730132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A8C52BD-B21D-4748-B2A4-5A3C6108355C}" type="slidenum">
              <a:rPr lang="en-US"/>
              <a:pPr>
                <a:defRPr/>
              </a:pPr>
              <a:t>‹#›</a:t>
            </a:fld>
            <a:endParaRPr lang="en-US"/>
          </a:p>
        </p:txBody>
      </p:sp>
    </p:spTree>
    <p:extLst>
      <p:ext uri="{BB962C8B-B14F-4D97-AF65-F5344CB8AC3E}">
        <p14:creationId xmlns:p14="http://schemas.microsoft.com/office/powerpoint/2010/main" val="3334493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B55B667-E2B6-1B42-A6A9-F46647BE8EBD}" type="slidenum">
              <a:rPr lang="en-US"/>
              <a:pPr>
                <a:defRPr/>
              </a:pPr>
              <a:t>‹#›</a:t>
            </a:fld>
            <a:endParaRPr lang="en-US"/>
          </a:p>
        </p:txBody>
      </p:sp>
    </p:spTree>
    <p:extLst>
      <p:ext uri="{BB962C8B-B14F-4D97-AF65-F5344CB8AC3E}">
        <p14:creationId xmlns:p14="http://schemas.microsoft.com/office/powerpoint/2010/main" val="230602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6BD733CD-03BF-1840-A553-882BDBC4D598}" type="slidenum">
              <a:rPr lang="en-US"/>
              <a:pPr>
                <a:defRPr/>
              </a:pPr>
              <a:t>‹#›</a:t>
            </a:fld>
            <a:endParaRPr lang="en-US"/>
          </a:p>
        </p:txBody>
      </p:sp>
    </p:spTree>
    <p:extLst>
      <p:ext uri="{BB962C8B-B14F-4D97-AF65-F5344CB8AC3E}">
        <p14:creationId xmlns:p14="http://schemas.microsoft.com/office/powerpoint/2010/main" val="25005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977E616D-E74F-B14C-A0DA-0BE210E29285}" type="slidenum">
              <a:rPr lang="en-US"/>
              <a:pPr>
                <a:defRPr/>
              </a:pPr>
              <a:t>‹#›</a:t>
            </a:fld>
            <a:endParaRPr lang="en-US"/>
          </a:p>
        </p:txBody>
      </p:sp>
    </p:spTree>
    <p:extLst>
      <p:ext uri="{BB962C8B-B14F-4D97-AF65-F5344CB8AC3E}">
        <p14:creationId xmlns:p14="http://schemas.microsoft.com/office/powerpoint/2010/main" val="41546668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53CE3991-2ED8-1846-ABCD-DF4CB9E61DE3}" type="slidenum">
              <a:rPr lang="en-US"/>
              <a:pPr>
                <a:defRPr/>
              </a:pPr>
              <a:t>‹#›</a:t>
            </a:fld>
            <a:endParaRPr lang="en-US"/>
          </a:p>
        </p:txBody>
      </p:sp>
    </p:spTree>
    <p:extLst>
      <p:ext uri="{BB962C8B-B14F-4D97-AF65-F5344CB8AC3E}">
        <p14:creationId xmlns:p14="http://schemas.microsoft.com/office/powerpoint/2010/main" val="2204647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pPr>
                <a:defRPr/>
              </a:pPr>
              <a:t>‹#›</a:t>
            </a:fld>
            <a:endParaRPr lang="en-GB"/>
          </a:p>
        </p:txBody>
      </p:sp>
    </p:spTree>
    <p:extLst>
      <p:ext uri="{BB962C8B-B14F-4D97-AF65-F5344CB8AC3E}">
        <p14:creationId xmlns:p14="http://schemas.microsoft.com/office/powerpoint/2010/main" val="202341766"/>
      </p:ext>
    </p:extLst>
  </p:cSld>
  <p:clrMapOvr>
    <a:masterClrMapping/>
  </p:clrMapOvr>
  <p:transition>
    <p:blinds/>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0BA487A-8673-0D48-A249-73FA6695550B}" type="slidenum">
              <a:rPr lang="en-US"/>
              <a:pPr>
                <a:defRPr/>
              </a:pPr>
              <a:t>‹#›</a:t>
            </a:fld>
            <a:endParaRPr lang="en-US"/>
          </a:p>
        </p:txBody>
      </p:sp>
    </p:spTree>
    <p:extLst>
      <p:ext uri="{BB962C8B-B14F-4D97-AF65-F5344CB8AC3E}">
        <p14:creationId xmlns:p14="http://schemas.microsoft.com/office/powerpoint/2010/main" val="3599760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63C3669-81BF-8841-8DAB-01B0D81935EA}" type="slidenum">
              <a:rPr lang="en-US"/>
              <a:pPr>
                <a:defRPr/>
              </a:pPr>
              <a:t>‹#›</a:t>
            </a:fld>
            <a:endParaRPr lang="en-US"/>
          </a:p>
        </p:txBody>
      </p:sp>
    </p:spTree>
    <p:extLst>
      <p:ext uri="{BB962C8B-B14F-4D97-AF65-F5344CB8AC3E}">
        <p14:creationId xmlns:p14="http://schemas.microsoft.com/office/powerpoint/2010/main" val="2591669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935A496-9488-2F40-A053-F4A60AB38F1F}" type="slidenum">
              <a:rPr lang="en-US"/>
              <a:pPr>
                <a:defRPr/>
              </a:pPr>
              <a:t>‹#›</a:t>
            </a:fld>
            <a:endParaRPr lang="en-US"/>
          </a:p>
        </p:txBody>
      </p:sp>
    </p:spTree>
    <p:extLst>
      <p:ext uri="{BB962C8B-B14F-4D97-AF65-F5344CB8AC3E}">
        <p14:creationId xmlns:p14="http://schemas.microsoft.com/office/powerpoint/2010/main" val="35223851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CBE9B63-029B-7C49-B59F-E512C0D13CAB}" type="slidenum">
              <a:rPr lang="en-US"/>
              <a:pPr>
                <a:defRPr/>
              </a:pPr>
              <a:t>‹#›</a:t>
            </a:fld>
            <a:endParaRPr lang="en-US"/>
          </a:p>
        </p:txBody>
      </p:sp>
    </p:spTree>
    <p:extLst>
      <p:ext uri="{BB962C8B-B14F-4D97-AF65-F5344CB8AC3E}">
        <p14:creationId xmlns:p14="http://schemas.microsoft.com/office/powerpoint/2010/main" val="466633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77F660-F038-6C4B-93F9-5B70B6FB5C59}" type="slidenum">
              <a:rPr lang="en-US"/>
              <a:pPr>
                <a:defRPr/>
              </a:pPr>
              <a:t>‹#›</a:t>
            </a:fld>
            <a:endParaRPr lang="en-US"/>
          </a:p>
        </p:txBody>
      </p:sp>
    </p:spTree>
    <p:extLst>
      <p:ext uri="{BB962C8B-B14F-4D97-AF65-F5344CB8AC3E}">
        <p14:creationId xmlns:p14="http://schemas.microsoft.com/office/powerpoint/2010/main" val="35173412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2071394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2275773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14904254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1222066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2084209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pPr>
                <a:defRPr/>
              </a:pPr>
              <a:t>‹#›</a:t>
            </a:fld>
            <a:endParaRPr lang="en-GB"/>
          </a:p>
        </p:txBody>
      </p:sp>
    </p:spTree>
    <p:extLst>
      <p:ext uri="{BB962C8B-B14F-4D97-AF65-F5344CB8AC3E}">
        <p14:creationId xmlns:p14="http://schemas.microsoft.com/office/powerpoint/2010/main" val="927701281"/>
      </p:ext>
    </p:extLst>
  </p:cSld>
  <p:clrMapOvr>
    <a:masterClrMapping/>
  </p:clrMapOvr>
  <p:transition>
    <p:blinds/>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42487454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25554349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1192381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3765296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15315638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24459715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41382725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4F82B360-3F7D-A04F-9359-D0B5E82FDC41}" type="slidenum">
              <a:rPr lang="en-US" altLang="ja-JP"/>
              <a:pPr>
                <a:defRPr/>
              </a:pPr>
              <a:t>‹#›</a:t>
            </a:fld>
            <a:endParaRPr lang="en-US" altLang="ja-JP"/>
          </a:p>
        </p:txBody>
      </p:sp>
    </p:spTree>
    <p:extLst>
      <p:ext uri="{BB962C8B-B14F-4D97-AF65-F5344CB8AC3E}">
        <p14:creationId xmlns:p14="http://schemas.microsoft.com/office/powerpoint/2010/main" val="41660885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1619" name="Rectangle 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3430A15-45A7-4E4B-829A-3CE0A0B9F1BA}" type="slidenum">
              <a:rPr lang="en-US"/>
              <a:pPr>
                <a:defRPr/>
              </a:pPr>
              <a:t>‹#›</a:t>
            </a:fld>
            <a:endParaRPr lang="en-US"/>
          </a:p>
        </p:txBody>
      </p:sp>
    </p:spTree>
    <p:extLst>
      <p:ext uri="{BB962C8B-B14F-4D97-AF65-F5344CB8AC3E}">
        <p14:creationId xmlns:p14="http://schemas.microsoft.com/office/powerpoint/2010/main" val="32181999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89341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pPr>
                <a:defRPr/>
              </a:pPr>
              <a:t>‹#›</a:t>
            </a:fld>
            <a:endParaRPr lang="en-GB"/>
          </a:p>
        </p:txBody>
      </p:sp>
    </p:spTree>
    <p:extLst>
      <p:ext uri="{BB962C8B-B14F-4D97-AF65-F5344CB8AC3E}">
        <p14:creationId xmlns:p14="http://schemas.microsoft.com/office/powerpoint/2010/main" val="1143004533"/>
      </p:ext>
    </p:extLst>
  </p:cSld>
  <p:clrMapOvr>
    <a:masterClrMapping/>
  </p:clrMapOvr>
  <p:transition>
    <p:blinds/>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782389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041427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857150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135210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48249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87246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66694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2706221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844133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75270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pPr>
                <a:defRPr/>
              </a:pPr>
              <a:t>‹#›</a:t>
            </a:fld>
            <a:endParaRPr lang="en-GB"/>
          </a:p>
        </p:txBody>
      </p:sp>
    </p:spTree>
    <p:extLst>
      <p:ext uri="{BB962C8B-B14F-4D97-AF65-F5344CB8AC3E}">
        <p14:creationId xmlns:p14="http://schemas.microsoft.com/office/powerpoint/2010/main" val="2549682214"/>
      </p:ext>
    </p:extLst>
  </p:cSld>
  <p:clrMapOvr>
    <a:masterClrMapping/>
  </p:clrMapOvr>
  <p:transition>
    <p:blinds/>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304069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509146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effectLst>
                  <a:outerShdw blurRad="38100" dist="38100" dir="2700000" algn="tl">
                    <a:srgbClr val="DDDDDD"/>
                  </a:outerShdw>
                </a:effectLst>
                <a:latin typeface="Arial" charset="0"/>
              </a:defRPr>
            </a:lvl1pPr>
          </a:lstStyle>
          <a:p>
            <a:pPr>
              <a:defRPr/>
            </a:pPr>
            <a:fld id="{505A1344-2ABF-1E4C-A27D-D325DC679576}" type="slidenum">
              <a:rPr lang="en-GB"/>
              <a:pPr>
                <a:defRPr/>
              </a:pPr>
              <a:t>‹#›</a:t>
            </a:fld>
            <a:endParaRPr lang="en-GB"/>
          </a:p>
        </p:txBody>
      </p:sp>
    </p:spTree>
    <p:extLst>
      <p:ext uri="{BB962C8B-B14F-4D97-AF65-F5344CB8AC3E}">
        <p14:creationId xmlns:p14="http://schemas.microsoft.com/office/powerpoint/2010/main" val="14786944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10509666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522696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61817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06607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979196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98318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97432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pPr>
                <a:defRPr/>
              </a:pPr>
              <a:t>‹#›</a:t>
            </a:fld>
            <a:endParaRPr lang="en-GB"/>
          </a:p>
        </p:txBody>
      </p:sp>
    </p:spTree>
    <p:extLst>
      <p:ext uri="{BB962C8B-B14F-4D97-AF65-F5344CB8AC3E}">
        <p14:creationId xmlns:p14="http://schemas.microsoft.com/office/powerpoint/2010/main" val="3130215477"/>
      </p:ext>
    </p:extLst>
  </p:cSld>
  <p:clrMapOvr>
    <a:masterClrMapping/>
  </p:clrMapOvr>
  <p:transition>
    <p:blinds/>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13418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53113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53840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18230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016707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6/22/22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543505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6/22/22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289079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6/22/22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145377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6/22/22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540196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6/22/22</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84106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pPr>
                <a:defRPr/>
              </a:pPr>
              <a:t>‹#›</a:t>
            </a:fld>
            <a:endParaRPr lang="en-GB"/>
          </a:p>
        </p:txBody>
      </p:sp>
    </p:spTree>
    <p:extLst>
      <p:ext uri="{BB962C8B-B14F-4D97-AF65-F5344CB8AC3E}">
        <p14:creationId xmlns:p14="http://schemas.microsoft.com/office/powerpoint/2010/main" val="2635546471"/>
      </p:ext>
    </p:extLst>
  </p:cSld>
  <p:clrMapOvr>
    <a:masterClrMapping/>
  </p:clrMapOvr>
  <p:transition>
    <p:blinds/>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6/22/22</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142880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6/22/22</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456863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6/22/22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563738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6/22/22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974782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6/22/22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627615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6/22/22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597832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22/06/22</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830494741"/>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22/06/22</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0191282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22/06/22</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59248266"/>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22/06/22</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85910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1.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2.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3.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4.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5.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image" Target="../media/image6.jpe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6.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8.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6.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7.xml"/><Relationship Id="rId1"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pPr>
                <a:defRPr/>
              </a:pPr>
              <a:t>‹#›</a:t>
            </a:fld>
            <a:endParaRPr lang="en-GB"/>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5370" r:id="rId1"/>
    <p:sldLayoutId id="2147485307" r:id="rId2"/>
    <p:sldLayoutId id="2147485308" r:id="rId3"/>
    <p:sldLayoutId id="2147485309" r:id="rId4"/>
    <p:sldLayoutId id="2147485310" r:id="rId5"/>
    <p:sldLayoutId id="2147485311" r:id="rId6"/>
    <p:sldLayoutId id="2147485312" r:id="rId7"/>
    <p:sldLayoutId id="2147485313" r:id="rId8"/>
    <p:sldLayoutId id="2147485314" r:id="rId9"/>
    <p:sldLayoutId id="2147485315" r:id="rId10"/>
    <p:sldLayoutId id="2147485316"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a:defRPr/>
            </a:pPr>
            <a:fld id="{0D1882BC-64F8-6E4E-BEE4-BA3836FA0671}" type="slidenum">
              <a:rPr lang="en-US"/>
              <a:pPr>
                <a:defRPr/>
              </a:pPr>
              <a:t>‹#›</a:t>
            </a:fld>
            <a:endParaRPr lang="en-US"/>
          </a:p>
        </p:txBody>
      </p:sp>
    </p:spTree>
    <p:extLst>
      <p:ext uri="{BB962C8B-B14F-4D97-AF65-F5344CB8AC3E}">
        <p14:creationId xmlns:p14="http://schemas.microsoft.com/office/powerpoint/2010/main" val="433629016"/>
      </p:ext>
    </p:extLst>
  </p:cSld>
  <p:clrMap bg1="dk2" tx1="lt1" bg2="dk1" tx2="lt2" accent1="accent1" accent2="accent2" accent3="accent3" accent4="accent4" accent5="accent5" accent6="accent6" hlink="hlink" folHlink="folHlink"/>
  <p:sldLayoutIdLst>
    <p:sldLayoutId id="214748544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69884750"/>
      </p:ext>
    </p:extLst>
  </p:cSld>
  <p:clrMap bg1="lt1" tx1="dk1" bg2="lt2" tx2="dk2" accent1="accent1" accent2="accent2" accent3="accent3" accent4="accent4" accent5="accent5" accent6="accent6" hlink="hlink" folHlink="folHlink"/>
  <p:sldLayoutIdLst>
    <p:sldLayoutId id="2147485445" r:id="rId1"/>
    <p:sldLayoutId id="2147485446" r:id="rId2"/>
    <p:sldLayoutId id="2147485447" r:id="rId3"/>
    <p:sldLayoutId id="2147485448" r:id="rId4"/>
    <p:sldLayoutId id="2147485449" r:id="rId5"/>
    <p:sldLayoutId id="2147485450" r:id="rId6"/>
    <p:sldLayoutId id="2147485451" r:id="rId7"/>
    <p:sldLayoutId id="2147485452" r:id="rId8"/>
    <p:sldLayoutId id="2147485453" r:id="rId9"/>
    <p:sldLayoutId id="2147485454" r:id="rId10"/>
    <p:sldLayoutId id="214748545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6/22/22</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963325416"/>
      </p:ext>
    </p:extLst>
  </p:cSld>
  <p:clrMap bg1="lt1" tx1="dk1" bg2="lt2" tx2="dk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22/06/22</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725762168"/>
      </p:ext>
    </p:extLst>
  </p:cSld>
  <p:clrMap bg1="lt1" tx1="dk1" bg2="lt2" tx2="dk2" accent1="accent1" accent2="accent2" accent3="accent3" accent4="accent4" accent5="accent5" accent6="accent6" hlink="hlink" folHlink="folHlink"/>
  <p:sldLayoutIdLst>
    <p:sldLayoutId id="2147485518" r:id="rId1"/>
    <p:sldLayoutId id="2147485519" r:id="rId2"/>
    <p:sldLayoutId id="2147485520" r:id="rId3"/>
    <p:sldLayoutId id="2147485521" r:id="rId4"/>
    <p:sldLayoutId id="2147485522" r:id="rId5"/>
    <p:sldLayoutId id="2147485523" r:id="rId6"/>
    <p:sldLayoutId id="2147485524" r:id="rId7"/>
    <p:sldLayoutId id="2147485525" r:id="rId8"/>
    <p:sldLayoutId id="2147485526" r:id="rId9"/>
    <p:sldLayoutId id="2147485527" r:id="rId10"/>
    <p:sldLayoutId id="214748552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07" charset="0"/>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07" charset="-52"/>
                <a:ea typeface="+mn-ea"/>
                <a:cs typeface="+mn-cs"/>
              </a:defRPr>
            </a:lvl1pPr>
          </a:lstStyle>
          <a:p>
            <a:pPr>
              <a:defRPr/>
            </a:pPr>
            <a:endParaRPr lang="en-US">
              <a:solidFill>
                <a:srgbClr val="FFFFFF"/>
              </a:solidFill>
            </a:endParaRPr>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07" charset="-52"/>
                <a:ea typeface="+mn-ea"/>
                <a:cs typeface="+mn-cs"/>
              </a:defRPr>
            </a:lvl1pPr>
          </a:lstStyle>
          <a:p>
            <a:pPr>
              <a:defRPr/>
            </a:pPr>
            <a:endParaRPr lang="en-US">
              <a:solidFill>
                <a:srgbClr val="FFFFFF"/>
              </a:solidFill>
            </a:endParaRPr>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FA3E48CC-4D35-E24A-8B08-9934A1A51A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7456462"/>
      </p:ext>
    </p:extLst>
  </p:cSld>
  <p:clrMap bg1="dk2" tx1="lt1" bg2="dk1" tx2="lt2" accent1="accent1" accent2="accent2" accent3="accent3" accent4="accent4" accent5="accent5" accent6="accent6" hlink="hlink" folHlink="folHlink"/>
  <p:sldLayoutIdLst>
    <p:sldLayoutId id="2147485530" r:id="rId1"/>
    <p:sldLayoutId id="2147485531" r:id="rId2"/>
    <p:sldLayoutId id="2147485532" r:id="rId3"/>
    <p:sldLayoutId id="2147485533" r:id="rId4"/>
    <p:sldLayoutId id="2147485534" r:id="rId5"/>
    <p:sldLayoutId id="2147485535" r:id="rId6"/>
    <p:sldLayoutId id="2147485536" r:id="rId7"/>
    <p:sldLayoutId id="2147485537" r:id="rId8"/>
    <p:sldLayoutId id="2147485538" r:id="rId9"/>
    <p:sldLayoutId id="2147485539" r:id="rId10"/>
    <p:sldLayoutId id="214748554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a:defRPr/>
            </a:pPr>
            <a:endParaRPr lang="en-US">
              <a:solidFill>
                <a:srgbClr val="EAEAEA"/>
              </a:solidFill>
            </a:endParaRPr>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a:defRPr/>
            </a:pPr>
            <a:endParaRPr lang="en-US">
              <a:solidFill>
                <a:srgbClr val="EAEAEA"/>
              </a:solidFill>
            </a:endParaRPr>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defRPr/>
            </a:pPr>
            <a:fld id="{B9526FBC-064B-4A4D-9EF9-C64523071A1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98866043"/>
      </p:ext>
    </p:extLst>
  </p:cSld>
  <p:clrMap bg1="dk2" tx1="lt1" bg2="dk1" tx2="lt2" accent1="accent1" accent2="accent2" accent3="accent3" accent4="accent4" accent5="accent5" accent6="accent6" hlink="hlink" folHlink="folHlink"/>
  <p:sldLayoutIdLst>
    <p:sldLayoutId id="2147485579" r:id="rId1"/>
    <p:sldLayoutId id="2147485580" r:id="rId2"/>
    <p:sldLayoutId id="2147485581" r:id="rId3"/>
    <p:sldLayoutId id="2147485582" r:id="rId4"/>
    <p:sldLayoutId id="2147485583" r:id="rId5"/>
    <p:sldLayoutId id="2147485584" r:id="rId6"/>
    <p:sldLayoutId id="2147485585" r:id="rId7"/>
    <p:sldLayoutId id="2147485586" r:id="rId8"/>
    <p:sldLayoutId id="2147485587" r:id="rId9"/>
    <p:sldLayoutId id="2147485588" r:id="rId10"/>
    <p:sldLayoutId id="214748558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5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ahoma"/>
              </a:defRPr>
            </a:lvl1pPr>
          </a:lstStyle>
          <a:p>
            <a:pPr>
              <a:defRPr/>
            </a:pPr>
            <a:endParaRPr lang="en-US"/>
          </a:p>
        </p:txBody>
      </p:sp>
      <p:sp>
        <p:nvSpPr>
          <p:cNvPr id="2365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a:p>
        </p:txBody>
      </p:sp>
      <p:sp>
        <p:nvSpPr>
          <p:cNvPr id="2365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ahoma"/>
              </a:defRPr>
            </a:lvl1pPr>
          </a:lstStyle>
          <a:p>
            <a:pPr>
              <a:defRPr/>
            </a:pPr>
            <a:fld id="{BDCB50BB-2C84-2440-8C94-EF91CEBDCBEF}" type="slidenum">
              <a:rPr lang="en-US"/>
              <a:pPr>
                <a:defRPr/>
              </a:pPr>
              <a:t>‹#›</a:t>
            </a:fld>
            <a:endParaRPr lang="en-US"/>
          </a:p>
        </p:txBody>
      </p:sp>
    </p:spTree>
    <p:extLst>
      <p:ext uri="{BB962C8B-B14F-4D97-AF65-F5344CB8AC3E}">
        <p14:creationId xmlns:p14="http://schemas.microsoft.com/office/powerpoint/2010/main" val="771981835"/>
      </p:ext>
    </p:extLst>
  </p:cSld>
  <p:clrMap bg1="lt1" tx1="dk1" bg2="lt2" tx2="dk2" accent1="accent1" accent2="accent2" accent3="accent3" accent4="accent4" accent5="accent5" accent6="accent6" hlink="hlink" folHlink="folHlink"/>
  <p:sldLayoutIdLst>
    <p:sldLayoutId id="2147485591" r:id="rId1"/>
    <p:sldLayoutId id="2147485592" r:id="rId2"/>
    <p:sldLayoutId id="2147485593" r:id="rId3"/>
    <p:sldLayoutId id="2147485594" r:id="rId4"/>
    <p:sldLayoutId id="2147485595" r:id="rId5"/>
    <p:sldLayoutId id="2147485596" r:id="rId6"/>
    <p:sldLayoutId id="2147485597" r:id="rId7"/>
    <p:sldLayoutId id="2147485598" r:id="rId8"/>
    <p:sldLayoutId id="2147485599" r:id="rId9"/>
    <p:sldLayoutId id="2147485600" r:id="rId10"/>
    <p:sldLayoutId id="214748560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A69F0DBA-DA02-9747-9CE3-D506231488FC}" type="slidenum">
              <a:rPr lang="en-US"/>
              <a:pPr>
                <a:defRPr/>
              </a:pPr>
              <a:t>‹#›</a:t>
            </a:fld>
            <a:endParaRPr lang="en-US"/>
          </a:p>
        </p:txBody>
      </p:sp>
    </p:spTree>
    <p:extLst>
      <p:ext uri="{BB962C8B-B14F-4D97-AF65-F5344CB8AC3E}">
        <p14:creationId xmlns:p14="http://schemas.microsoft.com/office/powerpoint/2010/main" val="3131665361"/>
      </p:ext>
    </p:extLst>
  </p:cSld>
  <p:clrMap bg1="dk2" tx1="lt1" bg2="dk1" tx2="lt2" accent1="accent1" accent2="accent2" accent3="accent3" accent4="accent4" accent5="accent5" accent6="accent6" hlink="hlink" folHlink="folHlink"/>
  <p:sldLayoutIdLst>
    <p:sldLayoutId id="2147485603" r:id="rId1"/>
    <p:sldLayoutId id="2147485604" r:id="rId2"/>
    <p:sldLayoutId id="2147485605" r:id="rId3"/>
    <p:sldLayoutId id="2147485606" r:id="rId4"/>
    <p:sldLayoutId id="2147485607" r:id="rId5"/>
    <p:sldLayoutId id="2147485608" r:id="rId6"/>
    <p:sldLayoutId id="2147485609" r:id="rId7"/>
    <p:sldLayoutId id="2147485610" r:id="rId8"/>
    <p:sldLayoutId id="2147485611" r:id="rId9"/>
    <p:sldLayoutId id="2147485612" r:id="rId10"/>
    <p:sldLayoutId id="2147485613" r:id="rId11"/>
    <p:sldLayoutId id="214748561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7650062"/>
      </p:ext>
    </p:extLst>
  </p:cSld>
  <p:clrMap bg1="dk2" tx1="lt1" bg2="dk1" tx2="lt2" accent1="accent1" accent2="accent2" accent3="accent3" accent4="accent4" accent5="accent5" accent6="accent6" hlink="hlink" folHlink="folHlink"/>
  <p:sldLayoutIdLst>
    <p:sldLayoutId id="2147485628" r:id="rId1"/>
    <p:sldLayoutId id="2147485629" r:id="rId2"/>
    <p:sldLayoutId id="2147485630" r:id="rId3"/>
    <p:sldLayoutId id="2147485631" r:id="rId4"/>
    <p:sldLayoutId id="2147485632" r:id="rId5"/>
    <p:sldLayoutId id="2147485633" r:id="rId6"/>
    <p:sldLayoutId id="2147485634" r:id="rId7"/>
    <p:sldLayoutId id="2147485635" r:id="rId8"/>
    <p:sldLayoutId id="2147485636" r:id="rId9"/>
    <p:sldLayoutId id="2147485637" r:id="rId10"/>
    <p:sldLayoutId id="2147485638"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ea typeface="+mn-ea"/>
                <a:cs typeface="+mn-cs"/>
              </a:defRPr>
            </a:lvl1pPr>
          </a:lstStyle>
          <a:p>
            <a:pPr>
              <a:defRPr/>
            </a:pPr>
            <a:endParaRPr lang="en-US"/>
          </a:p>
        </p:txBody>
      </p:sp>
      <p:sp>
        <p:nvSpPr>
          <p:cNvPr id="19968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85A004A2-099A-1447-A418-85984E00B323}" type="slidenum">
              <a:rPr lang="en-US"/>
              <a:pPr>
                <a:defRPr/>
              </a:pPr>
              <a:t>‹#›</a:t>
            </a:fld>
            <a:endParaRPr lang="en-US"/>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19968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19968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9968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969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grpSp>
        <p:sp>
          <p:nvSpPr>
            <p:cNvPr id="19969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9969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969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107" charset="0"/>
                <a:ea typeface="+mn-ea"/>
                <a:cs typeface="+mn-cs"/>
              </a:defRPr>
            </a:lvl1pPr>
          </a:lstStyle>
          <a:p>
            <a:pPr>
              <a:defRPr/>
            </a:pPr>
            <a:endParaRPr lang="en-US"/>
          </a:p>
        </p:txBody>
      </p:sp>
      <p:sp>
        <p:nvSpPr>
          <p:cNvPr id="19969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371" r:id="rId1"/>
    <p:sldLayoutId id="2147485317" r:id="rId2"/>
    <p:sldLayoutId id="2147485318" r:id="rId3"/>
    <p:sldLayoutId id="2147485319" r:id="rId4"/>
    <p:sldLayoutId id="2147485320" r:id="rId5"/>
    <p:sldLayoutId id="2147485321" r:id="rId6"/>
    <p:sldLayoutId id="2147485322" r:id="rId7"/>
    <p:sldLayoutId id="2147485323" r:id="rId8"/>
    <p:sldLayoutId id="2147485324" r:id="rId9"/>
    <p:sldLayoutId id="2147485325" r:id="rId10"/>
    <p:sldLayoutId id="214748532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76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07" charset="0"/>
                <a:ea typeface="+mn-ea"/>
                <a:cs typeface="+mn-cs"/>
              </a:defRPr>
            </a:lvl1pPr>
          </a:lstStyle>
          <a:p>
            <a:pPr>
              <a:defRPr/>
            </a:pPr>
            <a:endParaRPr lang="en-US"/>
          </a:p>
        </p:txBody>
      </p:sp>
      <p:sp>
        <p:nvSpPr>
          <p:cNvPr id="1976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07" charset="0"/>
                <a:ea typeface="+mn-ea"/>
                <a:cs typeface="+mn-cs"/>
              </a:defRPr>
            </a:lvl1pPr>
          </a:lstStyle>
          <a:p>
            <a:pPr>
              <a:defRPr/>
            </a:pPr>
            <a:endParaRPr lang="en-US"/>
          </a:p>
        </p:txBody>
      </p:sp>
      <p:sp>
        <p:nvSpPr>
          <p:cNvPr id="1976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50FE9814-CD9B-664E-8BB5-B8A671FFA0C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27" r:id="rId1"/>
    <p:sldLayoutId id="2147485328" r:id="rId2"/>
    <p:sldLayoutId id="2147485329" r:id="rId3"/>
    <p:sldLayoutId id="2147485330" r:id="rId4"/>
    <p:sldLayoutId id="2147485331" r:id="rId5"/>
    <p:sldLayoutId id="2147485332" r:id="rId6"/>
    <p:sldLayoutId id="2147485333" r:id="rId7"/>
    <p:sldLayoutId id="2147485334" r:id="rId8"/>
    <p:sldLayoutId id="2147485335" r:id="rId9"/>
    <p:sldLayoutId id="2147485336" r:id="rId10"/>
    <p:sldLayoutId id="214748533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07" charset="-52"/>
                <a:ea typeface="+mn-ea"/>
                <a:cs typeface="+mn-cs"/>
              </a:defRPr>
            </a:lvl1pPr>
          </a:lstStyle>
          <a:p>
            <a:pPr>
              <a:defRPr/>
            </a:pPr>
            <a:endParaRPr lang="en-US"/>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07" charset="-52"/>
                <a:ea typeface="+mn-ea"/>
                <a:cs typeface="+mn-cs"/>
              </a:defRPr>
            </a:lvl1pPr>
          </a:lstStyle>
          <a:p>
            <a:pPr>
              <a:defRPr/>
            </a:pPr>
            <a:endParaRPr lang="en-US"/>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FA3E48CC-4D35-E24A-8B08-9934A1A51AA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72" r:id="rId1"/>
    <p:sldLayoutId id="2147485338" r:id="rId2"/>
    <p:sldLayoutId id="2147485339" r:id="rId3"/>
    <p:sldLayoutId id="2147485340" r:id="rId4"/>
    <p:sldLayoutId id="2147485341" r:id="rId5"/>
    <p:sldLayoutId id="2147485342" r:id="rId6"/>
    <p:sldLayoutId id="2147485343" r:id="rId7"/>
    <p:sldLayoutId id="2147485344" r:id="rId8"/>
    <p:sldLayoutId id="2147485345" r:id="rId9"/>
    <p:sldLayoutId id="2147485346" r:id="rId10"/>
    <p:sldLayoutId id="214748534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373" r:id="rId1"/>
    <p:sldLayoutId id="2147485348" r:id="rId2"/>
    <p:sldLayoutId id="2147485349" r:id="rId3"/>
    <p:sldLayoutId id="2147485350" r:id="rId4"/>
    <p:sldLayoutId id="2147485351" r:id="rId5"/>
    <p:sldLayoutId id="2147485352" r:id="rId6"/>
    <p:sldLayoutId id="2147485353" r:id="rId7"/>
    <p:sldLayoutId id="2147485354" r:id="rId8"/>
    <p:sldLayoutId id="2147485355" r:id="rId9"/>
    <p:sldLayoutId id="2147485356" r:id="rId10"/>
    <p:sldLayoutId id="2147485357" r:id="rId11"/>
    <p:sldLayoutId id="2147485358"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2286000"/>
            <a:ext cx="9144000" cy="3581400"/>
            <a:chOff x="0" y="1968"/>
            <a:chExt cx="5760" cy="2256"/>
          </a:xfrm>
        </p:grpSpPr>
        <p:sp>
          <p:nvSpPr>
            <p:cNvPr id="6349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49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49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0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0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0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0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0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0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0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0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0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0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1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1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1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1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1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1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1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1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1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1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2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2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2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2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2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2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2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2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2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2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3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3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3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3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3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3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3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3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3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3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4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4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4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4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4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4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4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4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4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4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5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5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5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5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5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5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5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5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5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sp>
          <p:nvSpPr>
            <p:cNvPr id="6355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Times" charset="0"/>
                <a:ea typeface="Osaka" charset="0"/>
                <a:cs typeface="Osaka" charset="0"/>
              </a:endParaRPr>
            </a:p>
          </p:txBody>
        </p:sp>
      </p:grpSp>
      <p:sp>
        <p:nvSpPr>
          <p:cNvPr id="6349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6349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mn-ea"/>
                <a:cs typeface="+mn-cs"/>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mn-ea"/>
                <a:cs typeface="+mn-cs"/>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a:defRPr/>
            </a:pPr>
            <a:fld id="{2B67E8AD-D526-E644-8216-ED32D932EF13}" type="slidenum">
              <a:rPr lang="en-US" altLang="ja-JP"/>
              <a:pPr>
                <a:defRPr/>
              </a:pPr>
              <a:t>‹#›</a:t>
            </a:fld>
            <a:endParaRPr lang="en-US" altLang="ja-JP"/>
          </a:p>
        </p:txBody>
      </p:sp>
      <p:pic>
        <p:nvPicPr>
          <p:cNvPr id="63496"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5374"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itchFamily="-112" charset="0"/>
                <a:ea typeface="+mn-ea"/>
                <a:cs typeface="+mn-cs"/>
              </a:defRPr>
            </a:lvl1pPr>
          </a:lstStyle>
          <a:p>
            <a:pPr>
              <a:defRPr/>
            </a:pPr>
            <a:endParaRPr lang="en-US"/>
          </a:p>
        </p:txBody>
      </p:sp>
      <p:sp>
        <p:nvSpPr>
          <p:cNvPr id="1105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itchFamily="-112" charset="0"/>
                <a:ea typeface="+mn-ea"/>
                <a:cs typeface="+mn-cs"/>
              </a:defRPr>
            </a:lvl1pPr>
          </a:lstStyle>
          <a:p>
            <a:pPr>
              <a:defRPr/>
            </a:pPr>
            <a:endParaRPr lang="en-US"/>
          </a:p>
        </p:txBody>
      </p:sp>
      <p:sp>
        <p:nvSpPr>
          <p:cNvPr id="110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C2BD60A1-98BA-7F48-AE68-6194232AA7F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75"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616789381"/>
      </p:ext>
    </p:extLst>
  </p:cSld>
  <p:clrMap bg1="lt1" tx1="dk1" bg2="lt2" tx2="dk2" accent1="accent1" accent2="accent2" accent3="accent3" accent4="accent4" accent5="accent5" accent6="accent6" hlink="hlink" folHlink="folHlink"/>
  <p:sldLayoutIdLst>
    <p:sldLayoutId id="2147485401" r:id="rId1"/>
    <p:sldLayoutId id="2147485402" r:id="rId2"/>
    <p:sldLayoutId id="2147485403" r:id="rId3"/>
    <p:sldLayoutId id="2147485404" r:id="rId4"/>
    <p:sldLayoutId id="2147485405" r:id="rId5"/>
    <p:sldLayoutId id="2147485406" r:id="rId6"/>
    <p:sldLayoutId id="2147485407" r:id="rId7"/>
    <p:sldLayoutId id="2147485408" r:id="rId8"/>
    <p:sldLayoutId id="2147485409" r:id="rId9"/>
    <p:sldLayoutId id="2147485410" r:id="rId10"/>
    <p:sldLayoutId id="2147485411" r:id="rId11"/>
    <p:sldLayoutId id="2147485412" r:id="rId12"/>
    <p:sldLayoutId id="21474854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1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effectLst/>
                <a:latin typeface="Times New Roman" charset="0"/>
              </a:defRPr>
            </a:lvl1pPr>
          </a:lstStyle>
          <a:p>
            <a:pPr>
              <a:defRPr/>
            </a:pPr>
            <a:fld id="{53B64FFA-06FA-1447-B089-E0098ECA5D48}" type="slidenum">
              <a:rPr lang="en-GB"/>
              <a:pPr>
                <a:defRPr/>
              </a:pPr>
              <a:t>‹#›</a:t>
            </a:fld>
            <a:endParaRPr lang="en-GB"/>
          </a:p>
        </p:txBody>
      </p:sp>
    </p:spTree>
    <p:extLst>
      <p:ext uri="{BB962C8B-B14F-4D97-AF65-F5344CB8AC3E}">
        <p14:creationId xmlns:p14="http://schemas.microsoft.com/office/powerpoint/2010/main" val="1072634562"/>
      </p:ext>
    </p:extLst>
  </p:cSld>
  <p:clrMap bg1="lt1" tx1="dk1" bg2="lt2" tx2="dk2" accent1="accent1" accent2="accent2" accent3="accent3" accent4="accent4" accent5="accent5" accent6="accent6" hlink="hlink" folHlink="folHlink"/>
  <p:sldLayoutIdLst>
    <p:sldLayoutId id="214748544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0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59.xml"/></Relationships>
</file>

<file path=ppt/slides/_rels/slide10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5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9.xml"/></Relationships>
</file>

<file path=ppt/slides/_rels/slide10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5.xml"/></Relationships>
</file>

<file path=ppt/slides/_rels/slide10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8.xml"/><Relationship Id="rId1" Type="http://schemas.openxmlformats.org/officeDocument/2006/relationships/slideLayout" Target="../slideLayouts/slideLayout14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59.xml"/><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58.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8.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1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8.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46.xml"/><Relationship Id="rId1" Type="http://schemas.openxmlformats.org/officeDocument/2006/relationships/themeOverride" Target="../theme/themeOverr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4.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9.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80.xml"/><Relationship Id="rId1" Type="http://schemas.openxmlformats.org/officeDocument/2006/relationships/themeOverride" Target="../theme/themeOverride3.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59.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9.xml"/><Relationship Id="rId4" Type="http://schemas.openxmlformats.org/officeDocument/2006/relationships/image" Target="../media/image4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2.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73.xml"/><Relationship Id="rId4" Type="http://schemas.openxmlformats.org/officeDocument/2006/relationships/image" Target="../media/image55.jpeg"/></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2.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59.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53.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59.xml"/><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59.xml"/></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74.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59.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5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59.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59.xml"/></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59.xml"/></Relationships>
</file>

<file path=ppt/slides/_rels/slide8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59.xml"/></Relationships>
</file>

<file path=ppt/slides/_rels/slide8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6.xml"/><Relationship Id="rId1" Type="http://schemas.openxmlformats.org/officeDocument/2006/relationships/slideLayout" Target="../slideLayouts/slideLayout5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59.xml"/></Relationships>
</file>

<file path=ppt/slides/_rels/slide8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9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9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59.xml"/></Relationships>
</file>

<file path=ppt/slides/_rels/slide9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9.xml"/></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59.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59.xml"/></Relationships>
</file>

<file path=ppt/slides/_rels/slide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3.xml"/><Relationship Id="rId1" Type="http://schemas.openxmlformats.org/officeDocument/2006/relationships/slideLayout" Target="../slideLayouts/slideLayout74.xml"/></Relationships>
</file>

<file path=ppt/slides/_rels/slide9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4.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9126" cy="6858000"/>
          </a:xfrm>
          <a:prstGeom prst="rect">
            <a:avLst/>
          </a:prstGeom>
        </p:spPr>
      </p:pic>
      <p:sp>
        <p:nvSpPr>
          <p:cNvPr id="8" name="Rectangle 2"/>
          <p:cNvSpPr txBox="1">
            <a:spLocks noChangeArrowheads="1"/>
          </p:cNvSpPr>
          <p:nvPr/>
        </p:nvSpPr>
        <p:spPr bwMode="auto">
          <a:xfrm>
            <a:off x="-23813" y="3391851"/>
            <a:ext cx="884428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6000" b="1" i="1" dirty="0">
                <a:solidFill>
                  <a:srgbClr val="FFFFFF"/>
                </a:solidFill>
                <a:effectLst>
                  <a:glow rad="127000">
                    <a:srgbClr val="000000"/>
                  </a:glow>
                </a:effectLst>
                <a:latin typeface="Arial" charset="0"/>
                <a:ea typeface="ＭＳ Ｐゴシック" charset="0"/>
                <a:cs typeface="ＭＳ Ｐゴシック" charset="0"/>
              </a:rPr>
              <a:t>Haggai</a:t>
            </a:r>
          </a:p>
        </p:txBody>
      </p:sp>
      <p:sp>
        <p:nvSpPr>
          <p:cNvPr id="900098" name="Rectangle 2"/>
          <p:cNvSpPr>
            <a:spLocks noGrp="1" noChangeArrowheads="1"/>
          </p:cNvSpPr>
          <p:nvPr>
            <p:ph type="ctrTitle"/>
          </p:nvPr>
        </p:nvSpPr>
        <p:spPr>
          <a:xfrm>
            <a:off x="50697" y="1484784"/>
            <a:ext cx="9120187" cy="1446653"/>
          </a:xfrm>
          <a:effectLst>
            <a:outerShdw blurRad="63500" dist="35921" dir="2700000" algn="ctr" rotWithShape="0">
              <a:schemeClr val="tx2">
                <a:alpha val="74998"/>
              </a:schemeClr>
            </a:outerShdw>
          </a:effectLst>
        </p:spPr>
        <p:txBody>
          <a:bodyPr/>
          <a:lstStyle/>
          <a:p>
            <a:pPr algn="l">
              <a:defRPr/>
            </a:pPr>
            <a:r>
              <a:rPr lang="en-US" sz="6600" b="1" dirty="0">
                <a:effectLst>
                  <a:glow rad="127000">
                    <a:schemeClr val="tx1"/>
                  </a:glow>
                </a:effectLst>
                <a:latin typeface="Arial" charset="0"/>
                <a:ea typeface="ＭＳ Ｐゴシック" charset="0"/>
                <a:cs typeface="ＭＳ Ｐゴシック" charset="0"/>
              </a:rPr>
              <a:t>Be Restored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4065120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1857" name="Picture 2"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a14="http://schemas.microsoft.com/office/drawing/2010/main" xmlns="">
                <a:solidFill>
                  <a:srgbClr val="FFFFFF"/>
                </a:solidFill>
              </a14:hiddenFill>
            </a:ext>
          </a:extLst>
        </p:spPr>
      </p:pic>
      <p:sp>
        <p:nvSpPr>
          <p:cNvPr id="86026" name="Rectangle 10"/>
          <p:cNvSpPr>
            <a:spLocks noChangeArrowheads="1"/>
          </p:cNvSpPr>
          <p:nvPr/>
        </p:nvSpPr>
        <p:spPr bwMode="auto">
          <a:xfrm>
            <a:off x="-76200" y="4419600"/>
            <a:ext cx="9448800" cy="24384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21859" name="Title 9"/>
          <p:cNvSpPr>
            <a:spLocks noGrp="1"/>
          </p:cNvSpPr>
          <p:nvPr>
            <p:ph type="title"/>
          </p:nvPr>
        </p:nvSpPr>
        <p:spPr>
          <a:xfrm>
            <a:off x="0" y="0"/>
            <a:ext cx="9144000" cy="685800"/>
          </a:xfrm>
          <a:solidFill>
            <a:srgbClr val="000000"/>
          </a:solidFill>
        </p:spPr>
        <p:txBody>
          <a:bodyPr/>
          <a:lstStyle/>
          <a:p>
            <a:pPr algn="ctr"/>
            <a:r>
              <a:rPr lang="en-US" sz="3200" b="1">
                <a:solidFill>
                  <a:schemeClr val="tx1"/>
                </a:solidFill>
                <a:latin typeface="Arial" charset="0"/>
                <a:ea typeface="ＭＳ Ｐゴシック" charset="0"/>
                <a:cs typeface="Arial" charset="0"/>
              </a:rPr>
              <a:t>Exile Deportations &amp; Developments</a:t>
            </a:r>
          </a:p>
        </p:txBody>
      </p:sp>
      <p:sp>
        <p:nvSpPr>
          <p:cNvPr id="121860" name="Text Box 5"/>
          <p:cNvSpPr txBox="1">
            <a:spLocks noChangeArrowheads="1"/>
          </p:cNvSpPr>
          <p:nvPr/>
        </p:nvSpPr>
        <p:spPr bwMode="auto">
          <a:xfrm>
            <a:off x="8229600" y="76200"/>
            <a:ext cx="83820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b="1">
                <a:latin typeface="Arial" charset="0"/>
                <a:cs typeface="Arial" charset="0"/>
              </a:rPr>
              <a:t>641</a:t>
            </a:r>
          </a:p>
        </p:txBody>
      </p:sp>
      <p:sp>
        <p:nvSpPr>
          <p:cNvPr id="11" name="Rectangle 4"/>
          <p:cNvSpPr txBox="1">
            <a:spLocks noChangeArrowheads="1"/>
          </p:cNvSpPr>
          <p:nvPr/>
        </p:nvSpPr>
        <p:spPr bwMode="auto">
          <a:xfrm>
            <a:off x="0" y="2286000"/>
            <a:ext cx="3132138" cy="1143000"/>
          </a:xfrm>
          <a:prstGeom prst="rect">
            <a:avLst/>
          </a:prstGeom>
          <a:solidFill>
            <a:schemeClr val="bg1"/>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tx2"/>
              </a:buClr>
              <a:buSzPct val="75000"/>
              <a:buFont typeface="Wingdings" charset="0"/>
              <a:buChar char="n"/>
              <a:defRPr/>
            </a:pPr>
            <a:r>
              <a:rPr lang="en-US" sz="2800" b="1">
                <a:effectLst>
                  <a:outerShdw blurRad="38100" dist="38100" dir="2700000" algn="tl">
                    <a:srgbClr val="000000"/>
                  </a:outerShdw>
                </a:effectLst>
                <a:latin typeface="Arial" charset="0"/>
                <a:cs typeface="Arial" charset="0"/>
              </a:rPr>
              <a:t>Deportations</a:t>
            </a:r>
          </a:p>
          <a:p>
            <a:pPr eaLnBrk="1" hangingPunct="1">
              <a:spcBef>
                <a:spcPct val="20000"/>
              </a:spcBef>
              <a:buClr>
                <a:schemeClr val="tx2"/>
              </a:buClr>
              <a:buSzPct val="75000"/>
              <a:buFont typeface="Wingdings" charset="0"/>
              <a:buChar char="n"/>
              <a:defRPr/>
            </a:pPr>
            <a:r>
              <a:rPr lang="en-US" sz="2800" b="1">
                <a:effectLst>
                  <a:outerShdw blurRad="38100" dist="38100" dir="2700000" algn="tl">
                    <a:srgbClr val="000000"/>
                  </a:outerShdw>
                </a:effectLst>
                <a:latin typeface="Arial" charset="0"/>
                <a:cs typeface="Arial" charset="0"/>
              </a:rPr>
              <a:t>Developments</a:t>
            </a:r>
          </a:p>
        </p:txBody>
      </p:sp>
      <p:sp>
        <p:nvSpPr>
          <p:cNvPr id="86023" name="Rectangle 7"/>
          <p:cNvSpPr>
            <a:spLocks noChangeArrowheads="1"/>
          </p:cNvSpPr>
          <p:nvPr/>
        </p:nvSpPr>
        <p:spPr bwMode="auto">
          <a:xfrm>
            <a:off x="0" y="4419600"/>
            <a:ext cx="9144000" cy="2438400"/>
          </a:xfrm>
          <a:prstGeom prst="rect">
            <a:avLst/>
          </a:prstGeom>
          <a:solidFill>
            <a:schemeClr val="bg2"/>
          </a:solidFill>
          <a:ln w="9525">
            <a:noFill/>
            <a:miter lim="800000"/>
            <a:headEnd/>
            <a:tailEnd/>
          </a:ln>
          <a:effectLst/>
        </p:spPr>
        <p:txBody>
          <a:bodyPr/>
          <a:lstStyle/>
          <a:p>
            <a:pPr marL="342900" indent="-342900">
              <a:spcBef>
                <a:spcPct val="20000"/>
              </a:spcBef>
              <a:buClr>
                <a:schemeClr val="tx2"/>
              </a:buClr>
              <a:buSzPct val="75000"/>
              <a:buFont typeface="Wingdings" charset="0"/>
              <a:buChar char="n"/>
              <a:defRPr/>
            </a:pPr>
            <a:r>
              <a:rPr lang="en-US" b="1" dirty="0">
                <a:effectLst>
                  <a:outerShdw blurRad="38100" dist="38100" dir="2700000" algn="tl">
                    <a:srgbClr val="000000"/>
                  </a:outerShdw>
                </a:effectLst>
                <a:latin typeface="Arial" charset="0"/>
                <a:ea typeface="Times New Roman" charset="0"/>
              </a:rPr>
              <a:t>Even though they had synagogues, Jews still wanted to restore the Jerusalem temple </a:t>
            </a:r>
          </a:p>
          <a:p>
            <a:pPr marL="342900" indent="-342900">
              <a:spcBef>
                <a:spcPct val="20000"/>
              </a:spcBef>
              <a:buClr>
                <a:schemeClr val="tx2"/>
              </a:buClr>
              <a:buSzPct val="75000"/>
              <a:buFont typeface="Wingdings" charset="0"/>
              <a:buChar char="n"/>
              <a:defRPr/>
            </a:pPr>
            <a:r>
              <a:rPr lang="en-US" b="1" dirty="0">
                <a:effectLst>
                  <a:outerShdw blurRad="38100" dist="38100" dir="2700000" algn="tl">
                    <a:srgbClr val="000000"/>
                  </a:outerShdw>
                </a:effectLst>
                <a:latin typeface="Arial" charset="0"/>
                <a:ea typeface="Times New Roman" charset="0"/>
              </a:rPr>
              <a:t>Exiles led by Zerubbabel returned to the land of Judah after the decree of the Persian emperor Cyrus in 539 BC. The returned exiles started the reconstruction of the temple by laying its foundation (Ezra 5:16).  </a:t>
            </a:r>
            <a:endParaRPr lang="en-GB" b="1" dirty="0">
              <a:effectLst>
                <a:outerShdw blurRad="38100" dist="38100" dir="2700000" algn="tl">
                  <a:srgbClr val="000000"/>
                </a:outerShdw>
              </a:effectLst>
              <a:latin typeface="Arial" charset="0"/>
              <a:ea typeface="Times New Roman" charset="0"/>
            </a:endParaRPr>
          </a:p>
        </p:txBody>
      </p:sp>
      <p:sp>
        <p:nvSpPr>
          <p:cNvPr id="86024" name="AutoShape 8"/>
          <p:cNvSpPr>
            <a:spLocks noChangeArrowheads="1"/>
          </p:cNvSpPr>
          <p:nvPr/>
        </p:nvSpPr>
        <p:spPr bwMode="auto">
          <a:xfrm rot="-876140">
            <a:off x="3276600" y="1447800"/>
            <a:ext cx="2590800" cy="914400"/>
          </a:xfrm>
          <a:prstGeom prst="curvedDownArrow">
            <a:avLst>
              <a:gd name="adj1" fmla="val 56667"/>
              <a:gd name="adj2" fmla="val 113333"/>
              <a:gd name="adj3" fmla="val 33333"/>
            </a:avLst>
          </a:prstGeom>
          <a:solidFill>
            <a:srgbClr val="FF0000"/>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86025" name="AutoShape 9"/>
          <p:cNvSpPr>
            <a:spLocks noChangeArrowheads="1"/>
          </p:cNvSpPr>
          <p:nvPr/>
        </p:nvSpPr>
        <p:spPr bwMode="auto">
          <a:xfrm rot="20855632" flipH="1">
            <a:off x="3124200" y="1981200"/>
            <a:ext cx="2590800" cy="914400"/>
          </a:xfrm>
          <a:prstGeom prst="curvedDownArrow">
            <a:avLst>
              <a:gd name="adj1" fmla="val 56667"/>
              <a:gd name="adj2" fmla="val 113333"/>
              <a:gd name="adj3" fmla="val 33333"/>
            </a:avLst>
          </a:prstGeom>
          <a:solidFill>
            <a:schemeClr val="bg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86022" name="AutoShape 6"/>
          <p:cNvSpPr>
            <a:spLocks noChangeArrowheads="1"/>
          </p:cNvSpPr>
          <p:nvPr/>
        </p:nvSpPr>
        <p:spPr bwMode="auto">
          <a:xfrm>
            <a:off x="4876800" y="2590800"/>
            <a:ext cx="4016375" cy="1752600"/>
          </a:xfrm>
          <a:prstGeom prst="wedgeRoundRectCallout">
            <a:avLst>
              <a:gd name="adj1" fmla="val -99667"/>
              <a:gd name="adj2" fmla="val -22962"/>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algn="ctr">
              <a:defRPr/>
            </a:pPr>
            <a:r>
              <a:rPr lang="en-US" sz="3200" b="1" dirty="0">
                <a:solidFill>
                  <a:schemeClr val="bg2"/>
                </a:solidFill>
                <a:latin typeface="Arial" charset="0"/>
                <a:cs typeface="Arial" charset="0"/>
              </a:rPr>
              <a:t>Separation</a:t>
            </a:r>
          </a:p>
          <a:p>
            <a:pPr algn="ctr">
              <a:defRPr/>
            </a:pPr>
            <a:r>
              <a:rPr lang="en-US" sz="3200" b="1" dirty="0">
                <a:solidFill>
                  <a:schemeClr val="bg2"/>
                </a:solidFill>
                <a:latin typeface="Arial" charset="0"/>
                <a:cs typeface="Arial" charset="0"/>
              </a:rPr>
              <a:t>Synagogue</a:t>
            </a:r>
          </a:p>
          <a:p>
            <a:pPr algn="ctr">
              <a:defRPr/>
            </a:pPr>
            <a:r>
              <a:rPr lang="en-US" sz="3200" b="1" dirty="0">
                <a:solidFill>
                  <a:schemeClr val="bg2"/>
                </a:solidFill>
                <a:latin typeface="Arial" charset="0"/>
                <a:cs typeface="Arial" charset="0"/>
              </a:rPr>
              <a:t>No more idolatry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par>
                          <p:cTn id="9" fill="hold" nodeType="afterGroup">
                            <p:stCondLst>
                              <p:cond delay="0"/>
                            </p:stCondLst>
                            <p:childTnLst>
                              <p:par>
                                <p:cTn id="10" presetID="22" presetClass="entr" presetSubtype="8" fill="hold" grpId="0" nodeType="afterEffect">
                                  <p:stCondLst>
                                    <p:cond delay="0"/>
                                  </p:stCondLst>
                                  <p:childTnLst>
                                    <p:set>
                                      <p:cBhvr>
                                        <p:cTn id="11" dur="1" fill="hold">
                                          <p:stCondLst>
                                            <p:cond delay="0"/>
                                          </p:stCondLst>
                                        </p:cTn>
                                        <p:tgtEl>
                                          <p:spTgt spid="86024"/>
                                        </p:tgtEl>
                                        <p:attrNameLst>
                                          <p:attrName>style.visibility</p:attrName>
                                        </p:attrNameLst>
                                      </p:cBhvr>
                                      <p:to>
                                        <p:strVal val="visible"/>
                                      </p:to>
                                    </p:set>
                                    <p:animEffect transition="in" filter="wipe(left)">
                                      <p:cBhvr>
                                        <p:cTn id="12" dur="500"/>
                                        <p:tgtEl>
                                          <p:spTgt spid="860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86022">
                                            <p:bg/>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86022">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86022">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86022">
                                            <p:txEl>
                                              <p:pRg st="2" end="2"/>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86025"/>
                                        </p:tgtEl>
                                        <p:attrNameLst>
                                          <p:attrName>style.visibility</p:attrName>
                                        </p:attrNameLst>
                                      </p:cBhvr>
                                      <p:to>
                                        <p:strVal val="visible"/>
                                      </p:to>
                                    </p:set>
                                    <p:animEffect transition="in" filter="wipe(right)">
                                      <p:cBhvr>
                                        <p:cTn id="37" dur="500"/>
                                        <p:tgtEl>
                                          <p:spTgt spid="860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023">
                                            <p:bg/>
                                          </p:spTgt>
                                        </p:tgtEl>
                                        <p:attrNameLst>
                                          <p:attrName>style.visibility</p:attrName>
                                        </p:attrNameLst>
                                      </p:cBhvr>
                                      <p:to>
                                        <p:strVal val="visible"/>
                                      </p:to>
                                    </p:set>
                                    <p:animEffect transition="in" filter="fade">
                                      <p:cBhvr>
                                        <p:cTn id="40" dur="500"/>
                                        <p:tgtEl>
                                          <p:spTgt spid="86023">
                                            <p:bg/>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6023">
                                            <p:txEl>
                                              <p:pRg st="0" end="0"/>
                                            </p:txEl>
                                          </p:spTgt>
                                        </p:tgtEl>
                                        <p:attrNameLst>
                                          <p:attrName>style.visibility</p:attrName>
                                        </p:attrNameLst>
                                      </p:cBhvr>
                                      <p:to>
                                        <p:strVal val="visible"/>
                                      </p:to>
                                    </p:set>
                                    <p:animEffect transition="in" filter="fade">
                                      <p:cBhvr>
                                        <p:cTn id="45" dur="500"/>
                                        <p:tgtEl>
                                          <p:spTgt spid="86023">
                                            <p:txEl>
                                              <p:pRg st="0" end="0"/>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6023">
                                            <p:txEl>
                                              <p:pRg st="1" end="1"/>
                                            </p:txEl>
                                          </p:spTgt>
                                        </p:tgtEl>
                                        <p:attrNameLst>
                                          <p:attrName>style.visibility</p:attrName>
                                        </p:attrNameLst>
                                      </p:cBhvr>
                                      <p:to>
                                        <p:strVal val="visible"/>
                                      </p:to>
                                    </p:set>
                                    <p:animEffect transition="in" filter="fade">
                                      <p:cBhvr>
                                        <p:cTn id="50" dur="500"/>
                                        <p:tgtEl>
                                          <p:spTgt spid="86023">
                                            <p:txEl>
                                              <p:pRg st="1" end="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1">
                                            <p:bg/>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499"/>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autoUpdateAnimBg="0"/>
      <p:bldP spid="11" grpId="1" build="p" animBg="1"/>
      <p:bldP spid="86023" grpId="0" build="p" animBg="1" autoUpdateAnimBg="0"/>
      <p:bldP spid="86024" grpId="0" animBg="1"/>
      <p:bldP spid="86025" grpId="0" animBg="1"/>
      <p:bldP spid="86022" grpId="0" build="p"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3. Renew your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 (Haggai 2:10-19).</a:t>
            </a:r>
          </a:p>
        </p:txBody>
      </p:sp>
      <p:pic>
        <p:nvPicPr>
          <p:cNvPr id="2" name="Picture 1"/>
          <p:cNvPicPr>
            <a:picLocks noChangeAspect="1"/>
          </p:cNvPicPr>
          <p:nvPr/>
        </p:nvPicPr>
        <p:blipFill>
          <a:blip r:embed="rId3"/>
          <a:stretch>
            <a:fillRect/>
          </a:stretch>
        </p:blipFill>
        <p:spPr>
          <a:xfrm>
            <a:off x="0" y="2080260"/>
            <a:ext cx="9144000" cy="4777740"/>
          </a:xfrm>
          <a:prstGeom prst="rect">
            <a:avLst/>
          </a:prstGeom>
        </p:spPr>
      </p:pic>
    </p:spTree>
    <p:extLst>
      <p:ext uri="{BB962C8B-B14F-4D97-AF65-F5344CB8AC3E}">
        <p14:creationId xmlns:p14="http://schemas.microsoft.com/office/powerpoint/2010/main" val="171248266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e God Of Restoration - Joy! Digital">
            <a:extLst>
              <a:ext uri="{FF2B5EF4-FFF2-40B4-BE49-F238E27FC236}">
                <a16:creationId xmlns:a16="http://schemas.microsoft.com/office/drawing/2014/main" id="{C79F517A-F37D-A686-AA9B-7C254A625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 y="-3801"/>
            <a:ext cx="9137496" cy="6833579"/>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4. Re-envision God</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kingdom</a:t>
            </a:r>
            <a:r>
              <a:rPr lang="en-US" sz="4800" b="1" dirty="0">
                <a:effectLst>
                  <a:glow rad="127000">
                    <a:schemeClr val="tx1"/>
                  </a:glow>
                </a:effectLst>
                <a:latin typeface="Arial" charset="0"/>
                <a:ea typeface="ＭＳ Ｐゴシック" charset="0"/>
                <a:cs typeface="ＭＳ Ｐゴシック" charset="0"/>
              </a:rPr>
              <a:t> (Haggai 2:20-23).</a:t>
            </a:r>
          </a:p>
        </p:txBody>
      </p:sp>
    </p:spTree>
    <p:extLst>
      <p:ext uri="{BB962C8B-B14F-4D97-AF65-F5344CB8AC3E}">
        <p14:creationId xmlns:p14="http://schemas.microsoft.com/office/powerpoint/2010/main" val="196007879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437657"/>
            <a:ext cx="9144000"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(God to Judah) </a:t>
            </a:r>
            <a:r>
              <a:rPr lang="mr-IN"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You expected much, but see, it turned out to be little.  What you brought home, I blew away.  Why?</a:t>
            </a:r>
            <a:r>
              <a:rPr lang="mr-IN"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declares the L</a:t>
            </a:r>
            <a:r>
              <a:rPr lang="en-US" sz="32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Almighty.  </a:t>
            </a:r>
            <a:r>
              <a:rPr lang="mr-IN"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Because of my house, which remains a ruin, while each of you is busy with his own house</a:t>
            </a:r>
            <a:r>
              <a:rPr lang="mr-IN"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(Haggai 1:9).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Haggai</a:t>
            </a: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640</a:t>
            </a:r>
          </a:p>
        </p:txBody>
      </p:sp>
    </p:spTree>
    <p:extLst>
      <p:ext uri="{BB962C8B-B14F-4D97-AF65-F5344CB8AC3E}">
        <p14:creationId xmlns:p14="http://schemas.microsoft.com/office/powerpoint/2010/main" val="106973143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rgbClr val="FFFFFF"/>
                </a:solidFill>
                <a:effectLst>
                  <a:glow rad="127000">
                    <a:srgbClr val="000000"/>
                  </a:glow>
                </a:effectLst>
                <a:latin typeface="Arial" charset="0"/>
              </a:rPr>
              <a:t>Haggai </a:t>
            </a:r>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en-US" b="1" dirty="0">
                <a:solidFill>
                  <a:prstClr val="white"/>
                </a:solidFill>
                <a:effectLst>
                  <a:glow rad="101600">
                    <a:prstClr val="black">
                      <a:alpha val="99000"/>
                    </a:prstClr>
                  </a:glow>
                </a:effectLst>
                <a:latin typeface="Calibri"/>
              </a:rPr>
              <a:t>Judah must get right priorities (1:9) for blessing in the Messiah</a:t>
            </a:r>
            <a:r>
              <a:rPr lang="mr-IN" b="1" dirty="0">
                <a:solidFill>
                  <a:prstClr val="white"/>
                </a:solidFill>
                <a:effectLst>
                  <a:glow rad="101600">
                    <a:prstClr val="black">
                      <a:alpha val="99000"/>
                    </a:prstClr>
                  </a:glow>
                </a:effectLst>
                <a:latin typeface="Calibri"/>
              </a:rPr>
              <a:t>'</a:t>
            </a:r>
            <a:r>
              <a:rPr lang="en-US" b="1" dirty="0">
                <a:solidFill>
                  <a:prstClr val="white"/>
                </a:solidFill>
                <a:effectLst>
                  <a:glow rad="101600">
                    <a:prstClr val="black">
                      <a:alpha val="99000"/>
                    </a:prstClr>
                  </a:glow>
                </a:effectLst>
                <a:latin typeface="Calibri"/>
              </a:rPr>
              <a:t>s kingdom.</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7616327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603" name="Rectangle 3"/>
          <p:cNvSpPr>
            <a:spLocks noGrp="1" noChangeArrowheads="1"/>
          </p:cNvSpPr>
          <p:nvPr>
            <p:ph type="ctrTitle"/>
          </p:nvPr>
        </p:nvSpPr>
        <p:spPr>
          <a:xfrm>
            <a:off x="228600" y="304800"/>
            <a:ext cx="8915400" cy="838200"/>
          </a:xfrm>
          <a:effectLst>
            <a:outerShdw blurRad="63500" dist="107763" dir="18900000" algn="ctr" rotWithShape="0">
              <a:srgbClr val="000000">
                <a:alpha val="74998"/>
              </a:srgbClr>
            </a:outerShdw>
          </a:effectLst>
        </p:spPr>
        <p:txBody>
          <a:bodyPr/>
          <a:lstStyle/>
          <a:p>
            <a:pPr eaLnBrk="1" hangingPunct="1">
              <a:defRPr/>
            </a:pPr>
            <a:r>
              <a:rPr lang="en-US" sz="6000" b="1" u="sng">
                <a:latin typeface="Arial" charset="0"/>
                <a:cs typeface="+mj-cs"/>
              </a:rPr>
              <a:t>Eternal Priorities</a:t>
            </a:r>
            <a:endParaRPr lang="en-US" sz="5400" b="1">
              <a:latin typeface="Arial" charset="0"/>
              <a:cs typeface="+mj-cs"/>
            </a:endParaRPr>
          </a:p>
        </p:txBody>
      </p:sp>
      <p:sp>
        <p:nvSpPr>
          <p:cNvPr id="281604" name="Rectangle 4"/>
          <p:cNvSpPr>
            <a:spLocks noGrp="1" noChangeArrowheads="1"/>
          </p:cNvSpPr>
          <p:nvPr>
            <p:ph type="subTitle" idx="1"/>
          </p:nvPr>
        </p:nvSpPr>
        <p:spPr>
          <a:xfrm>
            <a:off x="1371600" y="1371600"/>
            <a:ext cx="6934200" cy="2971800"/>
          </a:xfrm>
          <a:effectLst/>
        </p:spPr>
        <p:txBody>
          <a:bodyPr/>
          <a:lstStyle/>
          <a:p>
            <a:pPr marL="609600" indent="-609600" eaLnBrk="1" hangingPunct="1">
              <a:buFont typeface="Arial" charset="0"/>
              <a:buAutoNum type="arabicPeriod"/>
              <a:defRPr/>
            </a:pPr>
            <a:r>
              <a:rPr lang="en-US" sz="5400" b="1" dirty="0">
                <a:solidFill>
                  <a:schemeClr val="tx2"/>
                </a:solidFill>
                <a:effectLst>
                  <a:glow rad="292100">
                    <a:schemeClr val="bg1">
                      <a:alpha val="75000"/>
                    </a:schemeClr>
                  </a:glow>
                </a:effectLst>
                <a:latin typeface="Arial" charset="0"/>
                <a:cs typeface="+mn-cs"/>
              </a:rPr>
              <a:t>God</a:t>
            </a:r>
          </a:p>
          <a:p>
            <a:pPr marL="609600" indent="-609600" eaLnBrk="1" hangingPunct="1">
              <a:buFont typeface="Arial" charset="0"/>
              <a:buAutoNum type="arabicPeriod"/>
              <a:defRPr/>
            </a:pPr>
            <a:r>
              <a:rPr lang="en-US" sz="5400" b="1" dirty="0">
                <a:solidFill>
                  <a:schemeClr val="tx2"/>
                </a:solidFill>
                <a:effectLst>
                  <a:glow rad="292100">
                    <a:schemeClr val="bg1">
                      <a:alpha val="75000"/>
                    </a:schemeClr>
                  </a:glow>
                </a:effectLst>
                <a:latin typeface="Arial" charset="0"/>
                <a:cs typeface="+mn-cs"/>
              </a:rPr>
              <a:t>God</a:t>
            </a:r>
            <a:r>
              <a:rPr lang="mr-IN" altLang="ja-JP" sz="5400" b="1" dirty="0">
                <a:solidFill>
                  <a:schemeClr val="tx2"/>
                </a:solidFill>
                <a:effectLst>
                  <a:glow rad="292100">
                    <a:schemeClr val="bg1">
                      <a:alpha val="75000"/>
                    </a:schemeClr>
                  </a:glow>
                </a:effectLst>
                <a:latin typeface="Arial"/>
                <a:cs typeface="+mn-cs"/>
              </a:rPr>
              <a:t>'</a:t>
            </a:r>
            <a:r>
              <a:rPr lang="en-US" sz="5400" b="1" dirty="0">
                <a:solidFill>
                  <a:schemeClr val="tx2"/>
                </a:solidFill>
                <a:effectLst>
                  <a:glow rad="292100">
                    <a:schemeClr val="bg1">
                      <a:alpha val="75000"/>
                    </a:schemeClr>
                  </a:glow>
                </a:effectLst>
                <a:latin typeface="Arial" charset="0"/>
                <a:cs typeface="+mn-cs"/>
              </a:rPr>
              <a:t>s Word</a:t>
            </a:r>
          </a:p>
          <a:p>
            <a:pPr marL="609600" indent="-609600" eaLnBrk="1" hangingPunct="1">
              <a:buFont typeface="Arial" charset="0"/>
              <a:buAutoNum type="arabicPeriod"/>
              <a:defRPr/>
            </a:pPr>
            <a:r>
              <a:rPr lang="en-US" sz="5400" b="1" dirty="0">
                <a:solidFill>
                  <a:schemeClr val="tx2"/>
                </a:solidFill>
                <a:effectLst>
                  <a:glow rad="292100">
                    <a:schemeClr val="bg1">
                      <a:alpha val="75000"/>
                    </a:schemeClr>
                  </a:glow>
                </a:effectLst>
                <a:latin typeface="Arial" charset="0"/>
                <a:cs typeface="+mn-cs"/>
              </a:rPr>
              <a:t>Souls of People</a:t>
            </a:r>
          </a:p>
        </p:txBody>
      </p:sp>
    </p:spTree>
    <p:extLst>
      <p:ext uri="{BB962C8B-B14F-4D97-AF65-F5344CB8AC3E}">
        <p14:creationId xmlns:p14="http://schemas.microsoft.com/office/powerpoint/2010/main" val="144609326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81604">
                                            <p:txEl>
                                              <p:pRg st="0" end="0"/>
                                            </p:txEl>
                                          </p:spTgt>
                                        </p:tgtEl>
                                        <p:attrNameLst>
                                          <p:attrName>style.visibility</p:attrName>
                                        </p:attrNameLst>
                                      </p:cBhvr>
                                      <p:to>
                                        <p:strVal val="visible"/>
                                      </p:to>
                                    </p:set>
                                    <p:animScale>
                                      <p:cBhvr>
                                        <p:cTn id="7" dur="2000" decel="50000" fill="hold">
                                          <p:stCondLst>
                                            <p:cond delay="0"/>
                                          </p:stCondLst>
                                        </p:cTn>
                                        <p:tgtEl>
                                          <p:spTgt spid="28160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81604">
                                            <p:txEl>
                                              <p:pRg st="0" end="0"/>
                                            </p:txEl>
                                          </p:spTgt>
                                        </p:tgtEl>
                                        <p:attrNameLst>
                                          <p:attrName>ppt_x</p:attrName>
                                          <p:attrName>ppt_y</p:attrName>
                                        </p:attrNameLst>
                                      </p:cBhvr>
                                    </p:animMotion>
                                    <p:animEffect transition="in" filter="fade">
                                      <p:cBhvr>
                                        <p:cTn id="9" dur="2000"/>
                                        <p:tgtEl>
                                          <p:spTgt spid="281604">
                                            <p:txEl>
                                              <p:pRg st="0" end="0"/>
                                            </p:txEl>
                                          </p:spTgt>
                                        </p:tgtEl>
                                      </p:cBhvr>
                                    </p:animEffect>
                                  </p:childTnLst>
                                </p:cTn>
                              </p:par>
                            </p:childTnLst>
                          </p:cTn>
                        </p:par>
                      </p:childTnLst>
                    </p:cTn>
                  </p:par>
                  <p:par>
                    <p:cTn id="10" fill="hold">
                      <p:stCondLst>
                        <p:cond delay="indefinite"/>
                      </p:stCondLst>
                      <p:childTnLst>
                        <p:par>
                          <p:cTn id="11" fill="hold" nodeType="after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81604">
                                            <p:txEl>
                                              <p:pRg st="1" end="1"/>
                                            </p:txEl>
                                          </p:spTgt>
                                        </p:tgtEl>
                                        <p:attrNameLst>
                                          <p:attrName>style.visibility</p:attrName>
                                        </p:attrNameLst>
                                      </p:cBhvr>
                                      <p:to>
                                        <p:strVal val="visible"/>
                                      </p:to>
                                    </p:set>
                                    <p:animScale>
                                      <p:cBhvr>
                                        <p:cTn id="14" dur="2000" decel="50000" fill="hold">
                                          <p:stCondLst>
                                            <p:cond delay="0"/>
                                          </p:stCondLst>
                                        </p:cTn>
                                        <p:tgtEl>
                                          <p:spTgt spid="28160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281604">
                                            <p:txEl>
                                              <p:pRg st="1" end="1"/>
                                            </p:txEl>
                                          </p:spTgt>
                                        </p:tgtEl>
                                        <p:attrNameLst>
                                          <p:attrName>ppt_x</p:attrName>
                                          <p:attrName>ppt_y</p:attrName>
                                        </p:attrNameLst>
                                      </p:cBhvr>
                                    </p:animMotion>
                                    <p:animEffect transition="in" filter="fade">
                                      <p:cBhvr>
                                        <p:cTn id="16" dur="2000"/>
                                        <p:tgtEl>
                                          <p:spTgt spid="281604">
                                            <p:txEl>
                                              <p:pRg st="1" end="1"/>
                                            </p:txEl>
                                          </p:spTgt>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81604">
                                            <p:txEl>
                                              <p:pRg st="2" end="2"/>
                                            </p:txEl>
                                          </p:spTgt>
                                        </p:tgtEl>
                                        <p:attrNameLst>
                                          <p:attrName>style.visibility</p:attrName>
                                        </p:attrNameLst>
                                      </p:cBhvr>
                                      <p:to>
                                        <p:strVal val="visible"/>
                                      </p:to>
                                    </p:set>
                                    <p:animScale>
                                      <p:cBhvr>
                                        <p:cTn id="21" dur="2000" decel="50000" fill="hold">
                                          <p:stCondLst>
                                            <p:cond delay="0"/>
                                          </p:stCondLst>
                                        </p:cTn>
                                        <p:tgtEl>
                                          <p:spTgt spid="28160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2000" decel="50000" fill="hold">
                                          <p:stCondLst>
                                            <p:cond delay="0"/>
                                          </p:stCondLst>
                                        </p:cTn>
                                        <p:tgtEl>
                                          <p:spTgt spid="281604">
                                            <p:txEl>
                                              <p:pRg st="2" end="2"/>
                                            </p:txEl>
                                          </p:spTgt>
                                        </p:tgtEl>
                                        <p:attrNameLst>
                                          <p:attrName>ppt_x</p:attrName>
                                          <p:attrName>ppt_y</p:attrName>
                                        </p:attrNameLst>
                                      </p:cBhvr>
                                    </p:animMotion>
                                    <p:animEffect transition="in" filter="fade">
                                      <p:cBhvr>
                                        <p:cTn id="23" dur="2000"/>
                                        <p:tgtEl>
                                          <p:spTgt spid="2816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19548801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Sermons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8279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en-US" sz="5400" b="1" kern="1200" dirty="0">
                <a:solidFill>
                  <a:schemeClr val="tx1"/>
                </a:solidFill>
                <a:effectLst>
                  <a:glow rad="355600">
                    <a:schemeClr val="bg2"/>
                  </a:glow>
                </a:effectLst>
                <a:latin typeface="Arial" charset="0"/>
                <a:ea typeface="ＭＳ Ｐゴシック" charset="0"/>
                <a:cs typeface="Times New Roman" charset="0"/>
              </a:rPr>
              <a:t>Opposition to Rebuilding</a:t>
            </a:r>
          </a:p>
        </p:txBody>
      </p:sp>
      <p:sp>
        <p:nvSpPr>
          <p:cNvPr id="123907" name="Text Box 4"/>
          <p:cNvSpPr txBox="1">
            <a:spLocks noChangeArrowheads="1"/>
          </p:cNvSpPr>
          <p:nvPr/>
        </p:nvSpPr>
        <p:spPr bwMode="auto">
          <a:xfrm>
            <a:off x="845820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ail" charset="0"/>
                <a:cs typeface="Arail" charset="0"/>
              </a:rPr>
              <a:t>641</a:t>
            </a:r>
          </a:p>
        </p:txBody>
      </p:sp>
      <p:sp>
        <p:nvSpPr>
          <p:cNvPr id="6" name="Rectangle 3"/>
          <p:cNvSpPr txBox="1">
            <a:spLocks noChangeArrowheads="1"/>
          </p:cNvSpPr>
          <p:nvPr/>
        </p:nvSpPr>
        <p:spPr bwMode="auto">
          <a:xfrm>
            <a:off x="0" y="260648"/>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eaLnBrk="1" hangingPunct="1">
              <a:spcBef>
                <a:spcPct val="20000"/>
              </a:spcBef>
              <a:buClr>
                <a:schemeClr val="tx2"/>
              </a:buClr>
              <a:buSzPct val="75000"/>
            </a:pPr>
            <a:r>
              <a:rPr lang="en-US" sz="5400" b="1">
                <a:effectLst>
                  <a:glow rad="355600">
                    <a:schemeClr val="bg2"/>
                  </a:glow>
                </a:effectLst>
                <a:latin typeface="Arial" charset="0"/>
                <a:cs typeface="Times New Roman" charset="0"/>
              </a:rPr>
              <a:t>External</a:t>
            </a:r>
            <a:endParaRPr lang="en-GB" sz="5400" b="1">
              <a:effectLst>
                <a:glow rad="355600">
                  <a:schemeClr val="bg2"/>
                </a:glow>
              </a:effectLst>
              <a:latin typeface="Arial" charset="0"/>
              <a:cs typeface="Times New Roman" charset="0"/>
            </a:endParaRPr>
          </a:p>
        </p:txBody>
      </p:sp>
      <p:sp>
        <p:nvSpPr>
          <p:cNvPr id="2" name="Right Arrow 1"/>
          <p:cNvSpPr/>
          <p:nvPr/>
        </p:nvSpPr>
        <p:spPr bwMode="auto">
          <a:xfrm rot="3832726">
            <a:off x="1671068" y="130673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8" name="Right Arrow 7"/>
          <p:cNvSpPr/>
          <p:nvPr/>
        </p:nvSpPr>
        <p:spPr bwMode="auto">
          <a:xfrm rot="5602414">
            <a:off x="4119340" y="1162718"/>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9" name="Right Arrow 8"/>
          <p:cNvSpPr/>
          <p:nvPr/>
        </p:nvSpPr>
        <p:spPr bwMode="auto">
          <a:xfrm rot="8829936">
            <a:off x="6711628" y="101870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10" name="Right Arrow 9"/>
          <p:cNvSpPr/>
          <p:nvPr/>
        </p:nvSpPr>
        <p:spPr bwMode="auto">
          <a:xfrm rot="19317366">
            <a:off x="1402732" y="351136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11" name="Right Arrow 10"/>
          <p:cNvSpPr/>
          <p:nvPr/>
        </p:nvSpPr>
        <p:spPr bwMode="auto">
          <a:xfrm rot="14808999">
            <a:off x="3903316" y="3827014"/>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12" name="Right Arrow 11"/>
          <p:cNvSpPr/>
          <p:nvPr/>
        </p:nvSpPr>
        <p:spPr bwMode="auto">
          <a:xfrm rot="12131303">
            <a:off x="7070078" y="314198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Tree>
    <p:extLst>
      <p:ext uri="{BB962C8B-B14F-4D97-AF65-F5344CB8AC3E}">
        <p14:creationId xmlns:p14="http://schemas.microsoft.com/office/powerpoint/2010/main" val="1236858630"/>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30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8"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a:latin typeface="Arial" charset="0"/>
              <a:cs typeface="Arial" charset="0"/>
            </a:endParaRPr>
          </a:p>
        </p:txBody>
      </p:sp>
      <p:sp>
        <p:nvSpPr>
          <p:cNvPr id="140291" name="Text Box 3"/>
          <p:cNvSpPr txBox="1">
            <a:spLocks noChangeArrowheads="1"/>
          </p:cNvSpPr>
          <p:nvPr/>
        </p:nvSpPr>
        <p:spPr bwMode="auto">
          <a:xfrm>
            <a:off x="4191000" y="6202363"/>
            <a:ext cx="4800600" cy="57943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en-US" sz="3200" b="1">
                <a:latin typeface="Arial"/>
                <a:ea typeface="+mn-ea"/>
                <a:cs typeface="Arial"/>
              </a:rPr>
              <a:t>Ezra 4:23-24 (NIV)</a:t>
            </a:r>
          </a:p>
        </p:txBody>
      </p:sp>
      <p:sp>
        <p:nvSpPr>
          <p:cNvPr id="140292" name="Text Box 4"/>
          <p:cNvSpPr txBox="1">
            <a:spLocks noChangeArrowheads="1"/>
          </p:cNvSpPr>
          <p:nvPr/>
        </p:nvSpPr>
        <p:spPr bwMode="auto">
          <a:xfrm>
            <a:off x="762000" y="1343025"/>
            <a:ext cx="8001000" cy="45243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20000"/>
              </a:spcBef>
              <a:defRPr/>
            </a:pPr>
            <a:r>
              <a:rPr lang="en-US" sz="3200" b="1" i="1" dirty="0">
                <a:latin typeface="Arial"/>
                <a:ea typeface="+mn-ea"/>
                <a:cs typeface="Arial"/>
              </a:rPr>
              <a:t>536 BC: As soon as the copy of the letter of King </a:t>
            </a:r>
            <a:r>
              <a:rPr lang="en-US" sz="3200" b="1" i="1" dirty="0" err="1">
                <a:latin typeface="Arial"/>
                <a:ea typeface="+mn-ea"/>
                <a:cs typeface="Arial"/>
              </a:rPr>
              <a:t>Artaxerxes</a:t>
            </a:r>
            <a:r>
              <a:rPr lang="en-US" sz="3200" b="1" i="1" dirty="0">
                <a:latin typeface="Arial"/>
                <a:ea typeface="+mn-ea"/>
                <a:cs typeface="Arial"/>
              </a:rPr>
              <a:t> was read to </a:t>
            </a:r>
            <a:r>
              <a:rPr lang="en-US" sz="3200" b="1" i="1" dirty="0" err="1">
                <a:latin typeface="Arial"/>
                <a:ea typeface="+mn-ea"/>
                <a:cs typeface="Arial"/>
              </a:rPr>
              <a:t>Rehum</a:t>
            </a:r>
            <a:r>
              <a:rPr lang="en-US" sz="3200" b="1" i="1" dirty="0">
                <a:latin typeface="Arial"/>
                <a:ea typeface="+mn-ea"/>
                <a:cs typeface="Arial"/>
              </a:rPr>
              <a:t> and </a:t>
            </a:r>
            <a:r>
              <a:rPr lang="en-US" sz="3200" b="1" i="1" dirty="0" err="1">
                <a:latin typeface="Arial"/>
                <a:ea typeface="+mn-ea"/>
                <a:cs typeface="Arial"/>
              </a:rPr>
              <a:t>Shimshai</a:t>
            </a:r>
            <a:r>
              <a:rPr lang="en-US" sz="3200" b="1" i="1" dirty="0">
                <a:latin typeface="Arial"/>
                <a:ea typeface="+mn-ea"/>
                <a:cs typeface="Arial"/>
              </a:rPr>
              <a:t> the secretary and their associates, they went immediately to the Jews in Jerusalem and compelled them by force to stop. Thus the work on the house of God in Jerusalem came to a standstill until the second year of the reign of Darius king of Persia [520 BC]. </a:t>
            </a:r>
          </a:p>
        </p:txBody>
      </p:sp>
      <p:sp>
        <p:nvSpPr>
          <p:cNvPr id="5" name="Title 4"/>
          <p:cNvSpPr>
            <a:spLocks noGrp="1"/>
          </p:cNvSpPr>
          <p:nvPr>
            <p:ph type="title" idx="4294967295"/>
          </p:nvPr>
        </p:nvSpPr>
        <p:spPr>
          <a:xfrm>
            <a:off x="0" y="0"/>
            <a:ext cx="9144000" cy="1143000"/>
          </a:xfrm>
        </p:spPr>
        <p:txBody>
          <a:bodyPr/>
          <a:lstStyle/>
          <a:p>
            <a:pPr>
              <a:defRPr/>
            </a:pPr>
            <a:r>
              <a:rPr lang="en-US" sz="4000">
                <a:latin typeface="Arial"/>
                <a:ea typeface="ＭＳ Ｐゴシック" charset="0"/>
                <a:cs typeface="Arial"/>
              </a:rPr>
              <a:t>The Context: </a:t>
            </a:r>
            <a:br>
              <a:rPr lang="en-US" sz="4000">
                <a:latin typeface="Arial"/>
                <a:ea typeface="ＭＳ Ｐゴシック" charset="0"/>
                <a:cs typeface="Arial"/>
              </a:rPr>
            </a:br>
            <a:r>
              <a:rPr lang="en-US" sz="4000">
                <a:latin typeface="Arial"/>
                <a:ea typeface="ＭＳ Ｐゴシック" charset="0"/>
                <a:cs typeface="Arial"/>
              </a:rPr>
              <a:t>Opposition to Temple Rebuilding</a:t>
            </a:r>
          </a:p>
        </p:txBody>
      </p:sp>
    </p:spTree>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en-US" sz="5400" b="1" kern="1200" dirty="0">
                <a:solidFill>
                  <a:schemeClr val="tx1"/>
                </a:solidFill>
                <a:effectLst>
                  <a:glow rad="355600">
                    <a:schemeClr val="bg2"/>
                  </a:glow>
                </a:effectLst>
                <a:latin typeface="Arial" charset="0"/>
                <a:ea typeface="ＭＳ Ｐゴシック" charset="0"/>
                <a:cs typeface="Times New Roman" charset="0"/>
              </a:rPr>
              <a:t>Opposition to Rebuilding</a:t>
            </a:r>
          </a:p>
        </p:txBody>
      </p:sp>
      <p:sp>
        <p:nvSpPr>
          <p:cNvPr id="123907" name="Text Box 4"/>
          <p:cNvSpPr txBox="1">
            <a:spLocks noChangeArrowheads="1"/>
          </p:cNvSpPr>
          <p:nvPr/>
        </p:nvSpPr>
        <p:spPr bwMode="auto">
          <a:xfrm>
            <a:off x="845820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ail" charset="0"/>
                <a:cs typeface="Arail" charset="0"/>
              </a:rPr>
              <a:t>641</a:t>
            </a:r>
          </a:p>
        </p:txBody>
      </p:sp>
      <p:sp>
        <p:nvSpPr>
          <p:cNvPr id="123908" name="Rectangle 3"/>
          <p:cNvSpPr txBox="1">
            <a:spLocks noChangeArrowheads="1"/>
          </p:cNvSpPr>
          <p:nvPr/>
        </p:nvSpPr>
        <p:spPr bwMode="auto">
          <a:xfrm>
            <a:off x="2699792" y="2636912"/>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eaLnBrk="1" hangingPunct="1">
              <a:spcBef>
                <a:spcPct val="20000"/>
              </a:spcBef>
              <a:buClr>
                <a:schemeClr val="tx2"/>
              </a:buClr>
              <a:buSzPct val="75000"/>
            </a:pPr>
            <a:r>
              <a:rPr lang="en-US" sz="5400" b="1">
                <a:effectLst>
                  <a:glow rad="863600">
                    <a:schemeClr val="bg2"/>
                  </a:glow>
                </a:effectLst>
                <a:latin typeface="Arial" charset="0"/>
                <a:cs typeface="Times New Roman" charset="0"/>
              </a:rPr>
              <a:t>Internal</a:t>
            </a:r>
            <a:endParaRPr lang="en-GB" sz="5400" b="1">
              <a:effectLst>
                <a:glow rad="863600">
                  <a:schemeClr val="bg2"/>
                </a:glow>
              </a:effectLst>
              <a:latin typeface="Arial" charset="0"/>
              <a:cs typeface="Times New Roman" charset="0"/>
            </a:endParaRPr>
          </a:p>
        </p:txBody>
      </p:sp>
    </p:spTree>
    <p:extLst>
      <p:ext uri="{BB962C8B-B14F-4D97-AF65-F5344CB8AC3E}">
        <p14:creationId xmlns:p14="http://schemas.microsoft.com/office/powerpoint/2010/main" val="794647135"/>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 calcmode="lin" valueType="num">
                                      <p:cBhvr>
                                        <p:cTn id="7" dur="1000" fill="hold"/>
                                        <p:tgtEl>
                                          <p:spTgt spid="123908"/>
                                        </p:tgtEl>
                                        <p:attrNameLst>
                                          <p:attrName>ppt_w</p:attrName>
                                        </p:attrNameLst>
                                      </p:cBhvr>
                                      <p:tavLst>
                                        <p:tav tm="0">
                                          <p:val>
                                            <p:strVal val="#ppt_w*0.70"/>
                                          </p:val>
                                        </p:tav>
                                        <p:tav tm="100000">
                                          <p:val>
                                            <p:strVal val="#ppt_w"/>
                                          </p:val>
                                        </p:tav>
                                      </p:tavLst>
                                    </p:anim>
                                    <p:anim calcmode="lin" valueType="num">
                                      <p:cBhvr>
                                        <p:cTn id="8" dur="1000" fill="hold"/>
                                        <p:tgtEl>
                                          <p:spTgt spid="123908"/>
                                        </p:tgtEl>
                                        <p:attrNameLst>
                                          <p:attrName>ppt_h</p:attrName>
                                        </p:attrNameLst>
                                      </p:cBhvr>
                                      <p:tavLst>
                                        <p:tav tm="0">
                                          <p:val>
                                            <p:strVal val="#ppt_h"/>
                                          </p:val>
                                        </p:tav>
                                        <p:tav tm="100000">
                                          <p:val>
                                            <p:strVal val="#ppt_h"/>
                                          </p:val>
                                        </p:tav>
                                      </p:tavLst>
                                    </p:anim>
                                    <p:animEffect transition="in" filter="fade">
                                      <p:cBhvr>
                                        <p:cTn id="9" dur="10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76872"/>
            <a:ext cx="9162256" cy="45811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4047603"/>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On August 29 of the second year of King Darius</a:t>
            </a:r>
            <a:r>
              <a:rPr lang="mr-IN" sz="3200" dirty="0">
                <a:effectLst>
                  <a:glow rad="127000">
                    <a:schemeClr val="tx1"/>
                  </a:glow>
                </a:effectLst>
                <a:latin typeface="Arial" charset="0"/>
                <a:ea typeface="ＭＳ Ｐゴシック" charset="0"/>
                <a:cs typeface="ＭＳ Ｐゴシック" charset="0"/>
              </a:rPr>
              <a:t>'</a:t>
            </a:r>
            <a:r>
              <a:rPr lang="en-US" sz="3200" dirty="0">
                <a:effectLst>
                  <a:glow rad="127000">
                    <a:schemeClr val="tx1"/>
                  </a:glow>
                </a:effectLst>
                <a:latin typeface="Arial" charset="0"/>
                <a:ea typeface="ＭＳ Ｐゴシック" charset="0"/>
                <a:cs typeface="ＭＳ Ｐゴシック" charset="0"/>
              </a:rPr>
              <a:t>s reign, the L</a:t>
            </a:r>
            <a:r>
              <a:rPr lang="en-US" sz="2800" dirty="0">
                <a:effectLst>
                  <a:glow rad="127000">
                    <a:schemeClr val="tx1"/>
                  </a:glow>
                </a:effectLst>
                <a:latin typeface="Arial" charset="0"/>
                <a:ea typeface="ＭＳ Ｐゴシック" charset="0"/>
                <a:cs typeface="ＭＳ Ｐゴシック" charset="0"/>
              </a:rPr>
              <a:t>ORD</a:t>
            </a:r>
            <a:r>
              <a:rPr lang="en-US" sz="3200" dirty="0">
                <a:effectLst>
                  <a:glow rad="127000">
                    <a:schemeClr val="tx1"/>
                  </a:glow>
                </a:effectLst>
                <a:latin typeface="Arial" charset="0"/>
                <a:ea typeface="ＭＳ Ｐゴシック" charset="0"/>
                <a:cs typeface="ＭＳ Ｐゴシック" charset="0"/>
              </a:rPr>
              <a:t> gave a message through the prophet Haggai to Zerubbabel son of Shealtiel, governor of Judah, and to Jeshua son of Jehozadak, the high priest</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(1:1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1170588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2549" name="Rectangle 21"/>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dirty="0">
                <a:solidFill>
                  <a:srgbClr val="FFFFFF"/>
                </a:solidFill>
                <a:latin typeface="Arial"/>
                <a:ea typeface="+mn-ea"/>
                <a:cs typeface="Arial"/>
              </a:rPr>
              <a:t>Zerubbabel</a:t>
            </a:r>
          </a:p>
        </p:txBody>
      </p:sp>
      <p:sp>
        <p:nvSpPr>
          <p:cNvPr id="22555" name="Rectangle 27"/>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000">
                <a:solidFill>
                  <a:srgbClr val="004200"/>
                </a:solidFill>
                <a:latin typeface="Arial"/>
                <a:cs typeface="Arial"/>
              </a:rPr>
              <a:t>The Postexilic Era</a:t>
            </a:r>
          </a:p>
        </p:txBody>
      </p:sp>
      <p:sp>
        <p:nvSpPr>
          <p:cNvPr id="22530" name="Rectangle 2"/>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66"/>
              </a:solidFill>
              <a:latin typeface="Arial"/>
              <a:ea typeface="+mn-ea"/>
              <a:cs typeface="Arial"/>
            </a:endParaRPr>
          </a:p>
        </p:txBody>
      </p:sp>
      <p:sp>
        <p:nvSpPr>
          <p:cNvPr id="22531" name="Rectangle 3"/>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66"/>
              </a:solidFill>
              <a:latin typeface="Arial"/>
              <a:ea typeface="+mn-ea"/>
              <a:cs typeface="Arial"/>
            </a:endParaRPr>
          </a:p>
        </p:txBody>
      </p:sp>
      <p:sp>
        <p:nvSpPr>
          <p:cNvPr id="22532" name="Text Box 4"/>
          <p:cNvSpPr txBox="1">
            <a:spLocks noChangeArrowheads="1"/>
          </p:cNvSpPr>
          <p:nvPr/>
        </p:nvSpPr>
        <p:spPr bwMode="auto">
          <a:xfrm>
            <a:off x="7848600" y="71438"/>
            <a:ext cx="1314450" cy="46196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defRPr/>
            </a:pPr>
            <a:r>
              <a:rPr lang="en-US" b="1">
                <a:solidFill>
                  <a:srgbClr val="FFFFFF"/>
                </a:solidFill>
                <a:latin typeface="Arial"/>
                <a:ea typeface="+mn-ea"/>
                <a:cs typeface="Arial"/>
              </a:rPr>
              <a:t>295-296</a:t>
            </a:r>
          </a:p>
        </p:txBody>
      </p:sp>
      <p:sp>
        <p:nvSpPr>
          <p:cNvPr id="22533" name="Rectangle 5"/>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586</a:t>
            </a:r>
          </a:p>
        </p:txBody>
      </p:sp>
      <p:sp>
        <p:nvSpPr>
          <p:cNvPr id="115719" name="WordArt 6"/>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a:r>
              <a:rPr lang="en-US" sz="32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algn="ctr" rotWithShape="0">
                    <a:srgbClr val="000000">
                      <a:alpha val="74997"/>
                    </a:srgbClr>
                  </a:outerShdw>
                </a:effectLst>
                <a:latin typeface="Arial"/>
                <a:ea typeface="Arial"/>
                <a:cs typeface="Arial"/>
              </a:rPr>
              <a:t>The Postexilic Era</a:t>
            </a:r>
          </a:p>
        </p:txBody>
      </p:sp>
      <p:sp>
        <p:nvSpPr>
          <p:cNvPr id="22535" name="Rectangle 7"/>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539</a:t>
            </a:r>
          </a:p>
        </p:txBody>
      </p:sp>
      <p:sp>
        <p:nvSpPr>
          <p:cNvPr id="22536" name="Rectangle 8"/>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536</a:t>
            </a:r>
          </a:p>
        </p:txBody>
      </p:sp>
      <p:sp>
        <p:nvSpPr>
          <p:cNvPr id="22537" name="Rectangle 9"/>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516</a:t>
            </a:r>
          </a:p>
        </p:txBody>
      </p:sp>
      <p:sp>
        <p:nvSpPr>
          <p:cNvPr id="22538" name="Rectangle 10"/>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latin typeface="Arial"/>
                <a:ea typeface="+mn-ea"/>
                <a:cs typeface="Arial"/>
              </a:rPr>
              <a:t>605</a:t>
            </a:r>
          </a:p>
        </p:txBody>
      </p:sp>
      <p:sp>
        <p:nvSpPr>
          <p:cNvPr id="22539" name="Rectangle 11"/>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a:solidFill>
                  <a:srgbClr val="FFFFFF"/>
                </a:solidFill>
                <a:latin typeface="Arial"/>
                <a:ea typeface="+mn-ea"/>
                <a:cs typeface="Arial"/>
              </a:rPr>
              <a:t>Haggai</a:t>
            </a:r>
          </a:p>
        </p:txBody>
      </p:sp>
      <p:sp>
        <p:nvSpPr>
          <p:cNvPr id="22540" name="Rectangle 12"/>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a:solidFill>
                  <a:srgbClr val="FFFFFF"/>
                </a:solidFill>
                <a:latin typeface="Arial"/>
                <a:ea typeface="+mn-ea"/>
                <a:cs typeface="Arial"/>
              </a:rPr>
              <a:t>Zechariah</a:t>
            </a:r>
          </a:p>
        </p:txBody>
      </p:sp>
      <p:sp>
        <p:nvSpPr>
          <p:cNvPr id="22542" name="Rectangle 14"/>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sz="2800">
                <a:solidFill>
                  <a:srgbClr val="FFFFFF"/>
                </a:solidFill>
                <a:latin typeface="Arial"/>
                <a:ea typeface="+mn-ea"/>
                <a:cs typeface="Arial"/>
              </a:rPr>
              <a:t>520</a:t>
            </a:r>
          </a:p>
        </p:txBody>
      </p:sp>
      <p:sp>
        <p:nvSpPr>
          <p:cNvPr id="22543" name="Rectangle 15"/>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a:solidFill>
                  <a:srgbClr val="FFFFFF"/>
                </a:solidFill>
                <a:latin typeface="Arial"/>
                <a:ea typeface="+mn-ea"/>
                <a:cs typeface="Arial"/>
              </a:rPr>
              <a:t>Temple work</a:t>
            </a:r>
          </a:p>
        </p:txBody>
      </p:sp>
      <p:sp>
        <p:nvSpPr>
          <p:cNvPr id="22546" name="Rectangle 18"/>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rgbClr val="408000"/>
              </a:solidFill>
              <a:latin typeface="Arial"/>
              <a:ea typeface="+mn-ea"/>
              <a:cs typeface="Arial"/>
            </a:endParaRPr>
          </a:p>
        </p:txBody>
      </p:sp>
      <p:sp>
        <p:nvSpPr>
          <p:cNvPr id="22547" name="Rectangle 19"/>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rgbClr val="408000"/>
              </a:solidFill>
              <a:latin typeface="Arial"/>
              <a:ea typeface="+mn-ea"/>
              <a:cs typeface="Arial"/>
            </a:endParaRPr>
          </a:p>
        </p:txBody>
      </p:sp>
      <p:sp>
        <p:nvSpPr>
          <p:cNvPr id="22548" name="Rectangle 20"/>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rgbClr val="408000"/>
              </a:solidFill>
              <a:latin typeface="Arial"/>
              <a:ea typeface="+mn-ea"/>
              <a:cs typeface="Arial"/>
            </a:endParaRPr>
          </a:p>
        </p:txBody>
      </p:sp>
      <p:sp>
        <p:nvSpPr>
          <p:cNvPr id="22553" name="Rectangle 25"/>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b="1" i="1">
                <a:solidFill>
                  <a:srgbClr val="FFFFFF"/>
                </a:solidFill>
                <a:latin typeface="Arial"/>
                <a:ea typeface="+mn-ea"/>
                <a:cs typeface="Arial"/>
              </a:rPr>
              <a:t>Prophets:</a:t>
            </a:r>
          </a:p>
        </p:txBody>
      </p:sp>
      <p:sp>
        <p:nvSpPr>
          <p:cNvPr id="22554" name="Rectangle 26"/>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b="1" i="1">
                <a:solidFill>
                  <a:srgbClr val="FFFFFF"/>
                </a:solidFill>
                <a:latin typeface="Arial"/>
                <a:ea typeface="+mn-ea"/>
                <a:cs typeface="Arial"/>
              </a:rPr>
              <a:t>Others:</a:t>
            </a:r>
          </a:p>
        </p:txBody>
      </p:sp>
      <p:sp>
        <p:nvSpPr>
          <p:cNvPr id="22556"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b="1" i="1">
                <a:solidFill>
                  <a:srgbClr val="FFFFFF"/>
                </a:solidFill>
                <a:latin typeface="Arial"/>
                <a:ea typeface="+mn-ea"/>
                <a:cs typeface="Arial"/>
              </a:rPr>
              <a:t>Persian Kings:</a:t>
            </a:r>
          </a:p>
        </p:txBody>
      </p:sp>
      <p:sp>
        <p:nvSpPr>
          <p:cNvPr id="22557"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en-US">
                <a:solidFill>
                  <a:srgbClr val="FFFFFF"/>
                </a:solidFill>
                <a:latin typeface="Arial"/>
                <a:ea typeface="+mn-ea"/>
                <a:cs typeface="Arial"/>
              </a:rPr>
              <a:t>Cyrus</a:t>
            </a:r>
          </a:p>
        </p:txBody>
      </p:sp>
      <p:sp>
        <p:nvSpPr>
          <p:cNvPr id="22558" name="Rectangle 30"/>
          <p:cNvSpPr>
            <a:spLocks noChangeArrowheads="1"/>
          </p:cNvSpPr>
          <p:nvPr/>
        </p:nvSpPr>
        <p:spPr bwMode="auto">
          <a:xfrm>
            <a:off x="3779912"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en-US">
                <a:solidFill>
                  <a:srgbClr val="FFFFFF"/>
                </a:solidFill>
                <a:latin typeface="Arial"/>
                <a:ea typeface="+mn-ea"/>
                <a:cs typeface="Arial"/>
              </a:rPr>
              <a:t>Darius</a:t>
            </a:r>
          </a:p>
        </p:txBody>
      </p:sp>
      <p:pic>
        <p:nvPicPr>
          <p:cNvPr id="115745"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6"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Up Arrow 1"/>
          <p:cNvSpPr/>
          <p:nvPr/>
        </p:nvSpPr>
        <p:spPr bwMode="auto">
          <a:xfrm>
            <a:off x="3707904" y="4941168"/>
            <a:ext cx="864096" cy="1008112"/>
          </a:xfrm>
          <a:prstGeom prst="up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8"/>
                                        </p:tgtEl>
                                        <p:attrNameLst>
                                          <p:attrName>style.visibility</p:attrName>
                                        </p:attrNameLst>
                                      </p:cBhvr>
                                      <p:to>
                                        <p:strVal val="visible"/>
                                      </p:to>
                                    </p:set>
                                    <p:anim calcmode="lin" valueType="num">
                                      <p:cBhvr additive="base">
                                        <p:cTn id="7" dur="500" fill="hold"/>
                                        <p:tgtEl>
                                          <p:spTgt spid="22538"/>
                                        </p:tgtEl>
                                        <p:attrNameLst>
                                          <p:attrName>ppt_x</p:attrName>
                                        </p:attrNameLst>
                                      </p:cBhvr>
                                      <p:tavLst>
                                        <p:tav tm="0">
                                          <p:val>
                                            <p:strVal val="0-#ppt_w/2"/>
                                          </p:val>
                                        </p:tav>
                                        <p:tav tm="100000">
                                          <p:val>
                                            <p:strVal val="#ppt_x"/>
                                          </p:val>
                                        </p:tav>
                                      </p:tavLst>
                                    </p:anim>
                                    <p:anim calcmode="lin" valueType="num">
                                      <p:cBhvr additive="base">
                                        <p:cTn id="8" dur="500" fill="hold"/>
                                        <p:tgtEl>
                                          <p:spTgt spid="225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gtEl>
                                        <p:attrNameLst>
                                          <p:attrName>style.visibility</p:attrName>
                                        </p:attrNameLst>
                                      </p:cBhvr>
                                      <p:to>
                                        <p:strVal val="visible"/>
                                      </p:to>
                                    </p:set>
                                    <p:anim calcmode="lin" valueType="num">
                                      <p:cBhvr additive="base">
                                        <p:cTn id="13" dur="500" fill="hold"/>
                                        <p:tgtEl>
                                          <p:spTgt spid="22533"/>
                                        </p:tgtEl>
                                        <p:attrNameLst>
                                          <p:attrName>ppt_x</p:attrName>
                                        </p:attrNameLst>
                                      </p:cBhvr>
                                      <p:tavLst>
                                        <p:tav tm="0">
                                          <p:val>
                                            <p:strVal val="0-#ppt_w/2"/>
                                          </p:val>
                                        </p:tav>
                                        <p:tav tm="100000">
                                          <p:val>
                                            <p:strVal val="#ppt_x"/>
                                          </p:val>
                                        </p:tav>
                                      </p:tavLst>
                                    </p:anim>
                                    <p:anim calcmode="lin" valueType="num">
                                      <p:cBhvr additive="base">
                                        <p:cTn id="14"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5"/>
                                        </p:tgtEl>
                                        <p:attrNameLst>
                                          <p:attrName>style.visibility</p:attrName>
                                        </p:attrNameLst>
                                      </p:cBhvr>
                                      <p:to>
                                        <p:strVal val="visible"/>
                                      </p:to>
                                    </p:set>
                                    <p:anim calcmode="lin" valueType="num">
                                      <p:cBhvr additive="base">
                                        <p:cTn id="19" dur="500" fill="hold"/>
                                        <p:tgtEl>
                                          <p:spTgt spid="22535"/>
                                        </p:tgtEl>
                                        <p:attrNameLst>
                                          <p:attrName>ppt_x</p:attrName>
                                        </p:attrNameLst>
                                      </p:cBhvr>
                                      <p:tavLst>
                                        <p:tav tm="0">
                                          <p:val>
                                            <p:strVal val="0-#ppt_w/2"/>
                                          </p:val>
                                        </p:tav>
                                        <p:tav tm="100000">
                                          <p:val>
                                            <p:strVal val="#ppt_x"/>
                                          </p:val>
                                        </p:tav>
                                      </p:tavLst>
                                    </p:anim>
                                    <p:anim calcmode="lin" valueType="num">
                                      <p:cBhvr additive="base">
                                        <p:cTn id="20" dur="500" fill="hold"/>
                                        <p:tgtEl>
                                          <p:spTgt spid="22535"/>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22549"/>
                                        </p:tgtEl>
                                        <p:attrNameLst>
                                          <p:attrName>style.visibility</p:attrName>
                                        </p:attrNameLst>
                                      </p:cBhvr>
                                      <p:to>
                                        <p:strVal val="visible"/>
                                      </p:to>
                                    </p:set>
                                    <p:anim calcmode="lin" valueType="num">
                                      <p:cBhvr additive="base">
                                        <p:cTn id="24" dur="500" fill="hold"/>
                                        <p:tgtEl>
                                          <p:spTgt spid="22549"/>
                                        </p:tgtEl>
                                        <p:attrNameLst>
                                          <p:attrName>ppt_x</p:attrName>
                                        </p:attrNameLst>
                                      </p:cBhvr>
                                      <p:tavLst>
                                        <p:tav tm="0">
                                          <p:val>
                                            <p:strVal val="0-#ppt_w/2"/>
                                          </p:val>
                                        </p:tav>
                                        <p:tav tm="100000">
                                          <p:val>
                                            <p:strVal val="#ppt_x"/>
                                          </p:val>
                                        </p:tav>
                                      </p:tavLst>
                                    </p:anim>
                                    <p:anim calcmode="lin" valueType="num">
                                      <p:cBhvr additive="base">
                                        <p:cTn id="25" dur="500" fill="hold"/>
                                        <p:tgtEl>
                                          <p:spTgt spid="22549"/>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2536"/>
                                        </p:tgtEl>
                                        <p:attrNameLst>
                                          <p:attrName>style.visibility</p:attrName>
                                        </p:attrNameLst>
                                      </p:cBhvr>
                                      <p:to>
                                        <p:strVal val="visible"/>
                                      </p:to>
                                    </p:set>
                                    <p:anim calcmode="lin" valueType="num">
                                      <p:cBhvr additive="base">
                                        <p:cTn id="30" dur="500" fill="hold"/>
                                        <p:tgtEl>
                                          <p:spTgt spid="22536"/>
                                        </p:tgtEl>
                                        <p:attrNameLst>
                                          <p:attrName>ppt_x</p:attrName>
                                        </p:attrNameLst>
                                      </p:cBhvr>
                                      <p:tavLst>
                                        <p:tav tm="0">
                                          <p:val>
                                            <p:strVal val="0-#ppt_w/2"/>
                                          </p:val>
                                        </p:tav>
                                        <p:tav tm="100000">
                                          <p:val>
                                            <p:strVal val="#ppt_x"/>
                                          </p:val>
                                        </p:tav>
                                      </p:tavLst>
                                    </p:anim>
                                    <p:anim calcmode="lin" valueType="num">
                                      <p:cBhvr additive="base">
                                        <p:cTn id="31" dur="500" fill="hold"/>
                                        <p:tgtEl>
                                          <p:spTgt spid="22536"/>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2557"/>
                                        </p:tgtEl>
                                        <p:attrNameLst>
                                          <p:attrName>style.visibility</p:attrName>
                                        </p:attrNameLst>
                                      </p:cBhvr>
                                      <p:to>
                                        <p:strVal val="visible"/>
                                      </p:to>
                                    </p:set>
                                    <p:anim calcmode="lin" valueType="num">
                                      <p:cBhvr additive="base">
                                        <p:cTn id="36" dur="500" fill="hold"/>
                                        <p:tgtEl>
                                          <p:spTgt spid="22557"/>
                                        </p:tgtEl>
                                        <p:attrNameLst>
                                          <p:attrName>ppt_x</p:attrName>
                                        </p:attrNameLst>
                                      </p:cBhvr>
                                      <p:tavLst>
                                        <p:tav tm="0">
                                          <p:val>
                                            <p:strVal val="0-#ppt_w/2"/>
                                          </p:val>
                                        </p:tav>
                                        <p:tav tm="100000">
                                          <p:val>
                                            <p:strVal val="#ppt_x"/>
                                          </p:val>
                                        </p:tav>
                                      </p:tavLst>
                                    </p:anim>
                                    <p:anim calcmode="lin" valueType="num">
                                      <p:cBhvr additive="base">
                                        <p:cTn id="37" dur="500" fill="hold"/>
                                        <p:tgtEl>
                                          <p:spTgt spid="2255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22558"/>
                                        </p:tgtEl>
                                        <p:attrNameLst>
                                          <p:attrName>style.visibility</p:attrName>
                                        </p:attrNameLst>
                                      </p:cBhvr>
                                      <p:to>
                                        <p:strVal val="visible"/>
                                      </p:to>
                                    </p:set>
                                    <p:anim calcmode="lin" valueType="num">
                                      <p:cBhvr additive="base">
                                        <p:cTn id="42" dur="500" fill="hold"/>
                                        <p:tgtEl>
                                          <p:spTgt spid="22558"/>
                                        </p:tgtEl>
                                        <p:attrNameLst>
                                          <p:attrName>ppt_x</p:attrName>
                                        </p:attrNameLst>
                                      </p:cBhvr>
                                      <p:tavLst>
                                        <p:tav tm="0">
                                          <p:val>
                                            <p:strVal val="0-#ppt_w/2"/>
                                          </p:val>
                                        </p:tav>
                                        <p:tav tm="100000">
                                          <p:val>
                                            <p:strVal val="#ppt_x"/>
                                          </p:val>
                                        </p:tav>
                                      </p:tavLst>
                                    </p:anim>
                                    <p:anim calcmode="lin" valueType="num">
                                      <p:cBhvr additive="base">
                                        <p:cTn id="43" dur="500" fill="hold"/>
                                        <p:tgtEl>
                                          <p:spTgt spid="22558"/>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down)">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2542"/>
                                        </p:tgtEl>
                                        <p:attrNameLst>
                                          <p:attrName>style.visibility</p:attrName>
                                        </p:attrNameLst>
                                      </p:cBhvr>
                                      <p:to>
                                        <p:strVal val="visible"/>
                                      </p:to>
                                    </p:set>
                                    <p:anim calcmode="lin" valueType="num">
                                      <p:cBhvr additive="base">
                                        <p:cTn id="53" dur="500" fill="hold"/>
                                        <p:tgtEl>
                                          <p:spTgt spid="22542"/>
                                        </p:tgtEl>
                                        <p:attrNameLst>
                                          <p:attrName>ppt_x</p:attrName>
                                        </p:attrNameLst>
                                      </p:cBhvr>
                                      <p:tavLst>
                                        <p:tav tm="0">
                                          <p:val>
                                            <p:strVal val="0-#ppt_w/2"/>
                                          </p:val>
                                        </p:tav>
                                        <p:tav tm="100000">
                                          <p:val>
                                            <p:strVal val="#ppt_x"/>
                                          </p:val>
                                        </p:tav>
                                      </p:tavLst>
                                    </p:anim>
                                    <p:anim calcmode="lin" valueType="num">
                                      <p:cBhvr additive="base">
                                        <p:cTn id="54" dur="500" fill="hold"/>
                                        <p:tgtEl>
                                          <p:spTgt spid="22542"/>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2" presetClass="entr" presetSubtype="8" fill="hold" grpId="0" nodeType="afterEffect">
                                  <p:stCondLst>
                                    <p:cond delay="0"/>
                                  </p:stCondLst>
                                  <p:childTnLst>
                                    <p:set>
                                      <p:cBhvr>
                                        <p:cTn id="57" dur="1" fill="hold">
                                          <p:stCondLst>
                                            <p:cond delay="0"/>
                                          </p:stCondLst>
                                        </p:cTn>
                                        <p:tgtEl>
                                          <p:spTgt spid="22539"/>
                                        </p:tgtEl>
                                        <p:attrNameLst>
                                          <p:attrName>style.visibility</p:attrName>
                                        </p:attrNameLst>
                                      </p:cBhvr>
                                      <p:to>
                                        <p:strVal val="visible"/>
                                      </p:to>
                                    </p:set>
                                    <p:anim calcmode="lin" valueType="num">
                                      <p:cBhvr additive="base">
                                        <p:cTn id="58" dur="500" fill="hold"/>
                                        <p:tgtEl>
                                          <p:spTgt spid="22539"/>
                                        </p:tgtEl>
                                        <p:attrNameLst>
                                          <p:attrName>ppt_x</p:attrName>
                                        </p:attrNameLst>
                                      </p:cBhvr>
                                      <p:tavLst>
                                        <p:tav tm="0">
                                          <p:val>
                                            <p:strVal val="0-#ppt_w/2"/>
                                          </p:val>
                                        </p:tav>
                                        <p:tav tm="100000">
                                          <p:val>
                                            <p:strVal val="#ppt_x"/>
                                          </p:val>
                                        </p:tav>
                                      </p:tavLst>
                                    </p:anim>
                                    <p:anim calcmode="lin" valueType="num">
                                      <p:cBhvr additive="base">
                                        <p:cTn id="59" dur="500" fill="hold"/>
                                        <p:tgtEl>
                                          <p:spTgt spid="22539"/>
                                        </p:tgtEl>
                                        <p:attrNameLst>
                                          <p:attrName>ppt_y</p:attrName>
                                        </p:attrNameLst>
                                      </p:cBhvr>
                                      <p:tavLst>
                                        <p:tav tm="0">
                                          <p:val>
                                            <p:strVal val="#ppt_y"/>
                                          </p:val>
                                        </p:tav>
                                        <p:tav tm="100000">
                                          <p:val>
                                            <p:strVal val="#ppt_y"/>
                                          </p:val>
                                        </p:tav>
                                      </p:tavLst>
                                    </p:anim>
                                  </p:childTnLst>
                                </p:cTn>
                              </p:par>
                            </p:childTnLst>
                          </p:cTn>
                        </p:par>
                        <p:par>
                          <p:cTn id="60" fill="hold">
                            <p:stCondLst>
                              <p:cond delay="1000"/>
                            </p:stCondLst>
                            <p:childTnLst>
                              <p:par>
                                <p:cTn id="61" presetID="2" presetClass="entr" presetSubtype="8" fill="hold" grpId="0" nodeType="afterEffect">
                                  <p:stCondLst>
                                    <p:cond delay="0"/>
                                  </p:stCondLst>
                                  <p:childTnLst>
                                    <p:set>
                                      <p:cBhvr>
                                        <p:cTn id="62" dur="1" fill="hold">
                                          <p:stCondLst>
                                            <p:cond delay="0"/>
                                          </p:stCondLst>
                                        </p:cTn>
                                        <p:tgtEl>
                                          <p:spTgt spid="22540"/>
                                        </p:tgtEl>
                                        <p:attrNameLst>
                                          <p:attrName>style.visibility</p:attrName>
                                        </p:attrNameLst>
                                      </p:cBhvr>
                                      <p:to>
                                        <p:strVal val="visible"/>
                                      </p:to>
                                    </p:set>
                                    <p:anim calcmode="lin" valueType="num">
                                      <p:cBhvr additive="base">
                                        <p:cTn id="63" dur="500" fill="hold"/>
                                        <p:tgtEl>
                                          <p:spTgt spid="22540"/>
                                        </p:tgtEl>
                                        <p:attrNameLst>
                                          <p:attrName>ppt_x</p:attrName>
                                        </p:attrNameLst>
                                      </p:cBhvr>
                                      <p:tavLst>
                                        <p:tav tm="0">
                                          <p:val>
                                            <p:strVal val="0-#ppt_w/2"/>
                                          </p:val>
                                        </p:tav>
                                        <p:tav tm="100000">
                                          <p:val>
                                            <p:strVal val="#ppt_x"/>
                                          </p:val>
                                        </p:tav>
                                      </p:tavLst>
                                    </p:anim>
                                    <p:anim calcmode="lin" valueType="num">
                                      <p:cBhvr additive="base">
                                        <p:cTn id="64"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22537"/>
                                        </p:tgtEl>
                                        <p:attrNameLst>
                                          <p:attrName>style.visibility</p:attrName>
                                        </p:attrNameLst>
                                      </p:cBhvr>
                                      <p:to>
                                        <p:strVal val="visible"/>
                                      </p:to>
                                    </p:set>
                                    <p:anim calcmode="lin" valueType="num">
                                      <p:cBhvr additive="base">
                                        <p:cTn id="69" dur="500" fill="hold"/>
                                        <p:tgtEl>
                                          <p:spTgt spid="22537"/>
                                        </p:tgtEl>
                                        <p:attrNameLst>
                                          <p:attrName>ppt_x</p:attrName>
                                        </p:attrNameLst>
                                      </p:cBhvr>
                                      <p:tavLst>
                                        <p:tav tm="0">
                                          <p:val>
                                            <p:strVal val="0-#ppt_w/2"/>
                                          </p:val>
                                        </p:tav>
                                        <p:tav tm="100000">
                                          <p:val>
                                            <p:strVal val="#ppt_x"/>
                                          </p:val>
                                        </p:tav>
                                      </p:tavLst>
                                    </p:anim>
                                    <p:anim calcmode="lin" valueType="num">
                                      <p:cBhvr additive="base">
                                        <p:cTn id="70"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9" grpId="0" autoUpdateAnimBg="0"/>
      <p:bldP spid="22533" grpId="0" autoUpdateAnimBg="0"/>
      <p:bldP spid="22535" grpId="0" autoUpdateAnimBg="0"/>
      <p:bldP spid="22536" grpId="0" autoUpdateAnimBg="0"/>
      <p:bldP spid="22537" grpId="0" autoUpdateAnimBg="0"/>
      <p:bldP spid="22538" grpId="0" autoUpdateAnimBg="0"/>
      <p:bldP spid="22539" grpId="0" autoUpdateAnimBg="0"/>
      <p:bldP spid="22540" grpId="0" autoUpdateAnimBg="0"/>
      <p:bldP spid="22542" grpId="0" autoUpdateAnimBg="0"/>
      <p:bldP spid="22557" grpId="0" autoUpdateAnimBg="0"/>
      <p:bldP spid="22558" grpId="0" autoUpdateAnimBg="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a:latin typeface="Arial" charset="0"/>
              <a:cs typeface="Arial" charset="0"/>
            </a:endParaRPr>
          </a:p>
        </p:txBody>
      </p:sp>
      <p:grpSp>
        <p:nvGrpSpPr>
          <p:cNvPr id="133122" name="Group 4"/>
          <p:cNvGrpSpPr>
            <a:grpSpLocks/>
          </p:cNvGrpSpPr>
          <p:nvPr/>
        </p:nvGrpSpPr>
        <p:grpSpPr bwMode="auto">
          <a:xfrm>
            <a:off x="609600" y="4235450"/>
            <a:ext cx="8153400" cy="1484313"/>
            <a:chOff x="432" y="1948"/>
            <a:chExt cx="5136" cy="935"/>
          </a:xfrm>
        </p:grpSpPr>
        <p:sp>
          <p:nvSpPr>
            <p:cNvPr id="141317"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18" name="Text Box 6"/>
            <p:cNvSpPr txBox="1">
              <a:spLocks noChangeArrowheads="1"/>
            </p:cNvSpPr>
            <p:nvPr/>
          </p:nvSpPr>
          <p:spPr bwMode="auto">
            <a:xfrm>
              <a:off x="4464" y="2476"/>
              <a:ext cx="687"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a:latin typeface="Arial"/>
                  <a:ea typeface="+mn-ea"/>
                  <a:cs typeface="Arial"/>
                </a:rPr>
                <a:t>Dec</a:t>
              </a:r>
            </a:p>
          </p:txBody>
        </p:sp>
        <p:sp>
          <p:nvSpPr>
            <p:cNvPr id="141319"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20"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Sep</a:t>
              </a:r>
            </a:p>
          </p:txBody>
        </p:sp>
        <p:sp>
          <p:nvSpPr>
            <p:cNvPr id="141321"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22" name="Text Box 10"/>
            <p:cNvSpPr txBox="1">
              <a:spLocks noChangeArrowheads="1"/>
            </p:cNvSpPr>
            <p:nvPr/>
          </p:nvSpPr>
          <p:spPr bwMode="auto">
            <a:xfrm>
              <a:off x="2706"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Oct</a:t>
              </a:r>
            </a:p>
          </p:txBody>
        </p:sp>
        <p:sp>
          <p:nvSpPr>
            <p:cNvPr id="141323"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24" name="Text Box 12"/>
            <p:cNvSpPr txBox="1">
              <a:spLocks noChangeArrowheads="1"/>
            </p:cNvSpPr>
            <p:nvPr/>
          </p:nvSpPr>
          <p:spPr bwMode="auto">
            <a:xfrm>
              <a:off x="3591" y="2476"/>
              <a:ext cx="76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Nov</a:t>
              </a:r>
            </a:p>
          </p:txBody>
        </p:sp>
        <p:sp>
          <p:nvSpPr>
            <p:cNvPr id="141325"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26"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Aug</a:t>
              </a:r>
            </a:p>
          </p:txBody>
        </p:sp>
        <p:sp>
          <p:nvSpPr>
            <p:cNvPr id="141327"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28"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sp>
        <p:nvSpPr>
          <p:cNvPr id="141330" name="AutoShape 18"/>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141331" name="Text Box 19"/>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8/29</a:t>
            </a:r>
          </a:p>
          <a:p>
            <a:pPr algn="ctr">
              <a:defRPr/>
            </a:pPr>
            <a:r>
              <a:rPr lang="en-US" sz="3200" b="1">
                <a:latin typeface="Arial"/>
                <a:ea typeface="+mn-ea"/>
                <a:cs typeface="Arial"/>
              </a:rPr>
              <a:t>1:1</a:t>
            </a:r>
          </a:p>
        </p:txBody>
      </p:sp>
      <p:sp>
        <p:nvSpPr>
          <p:cNvPr id="141332" name="Text Box 20"/>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000" b="1">
                <a:latin typeface="Arial"/>
                <a:ea typeface="+mn-ea"/>
                <a:cs typeface="Arial"/>
              </a:rPr>
              <a:t>520 B.C.</a:t>
            </a:r>
          </a:p>
        </p:txBody>
      </p:sp>
      <p:sp>
        <p:nvSpPr>
          <p:cNvPr id="20" name="Title 19"/>
          <p:cNvSpPr>
            <a:spLocks noGrp="1"/>
          </p:cNvSpPr>
          <p:nvPr>
            <p:ph type="title" idx="4294967295"/>
          </p:nvPr>
        </p:nvSpPr>
        <p:spPr/>
        <p:txBody>
          <a:bodyPr/>
          <a:lstStyle/>
          <a:p>
            <a:pPr>
              <a:defRPr/>
            </a:pPr>
            <a:r>
              <a:rPr lang="en-US" sz="3600">
                <a:latin typeface="Arial"/>
                <a:ea typeface="ＭＳ Ｐゴシック" charset="0"/>
                <a:cs typeface="Arial"/>
              </a:rPr>
              <a:t>Prophecy #1: God Speaks Regarding  Temple Neglect</a:t>
            </a:r>
          </a:p>
        </p:txBody>
      </p:sp>
    </p:spTree>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cs typeface="Arial" charset="0"/>
            </a:endParaRPr>
          </a:p>
        </p:txBody>
      </p:sp>
      <p:sp>
        <p:nvSpPr>
          <p:cNvPr id="106498"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cs typeface="Arial" charset="0"/>
            </a:endParaRPr>
          </a:p>
        </p:txBody>
      </p:sp>
      <p:sp>
        <p:nvSpPr>
          <p:cNvPr id="106499"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cs typeface="Arial" charset="0"/>
            </a:endParaRPr>
          </a:p>
        </p:txBody>
      </p:sp>
      <p:sp>
        <p:nvSpPr>
          <p:cNvPr id="106500"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cs typeface="Arial" charset="0"/>
            </a:endParaRPr>
          </a:p>
        </p:txBody>
      </p:sp>
      <p:sp>
        <p:nvSpPr>
          <p:cNvPr id="106501"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cs typeface="Arial" charset="0"/>
            </a:endParaRPr>
          </a:p>
        </p:txBody>
      </p:sp>
      <p:sp>
        <p:nvSpPr>
          <p:cNvPr id="106502"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cs typeface="Arial" charset="0"/>
            </a:endParaRPr>
          </a:p>
        </p:txBody>
      </p:sp>
      <p:sp>
        <p:nvSpPr>
          <p:cNvPr id="106503"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cs typeface="Arial" charset="0"/>
            </a:endParaRPr>
          </a:p>
        </p:txBody>
      </p:sp>
      <p:sp>
        <p:nvSpPr>
          <p:cNvPr id="106504"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342</a:t>
            </a:r>
          </a:p>
        </p:txBody>
      </p:sp>
      <p:sp>
        <p:nvSpPr>
          <p:cNvPr id="114698"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931</a:t>
            </a:r>
          </a:p>
        </p:txBody>
      </p:sp>
      <p:sp>
        <p:nvSpPr>
          <p:cNvPr id="114699"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722</a:t>
            </a:r>
          </a:p>
        </p:txBody>
      </p:sp>
      <p:sp>
        <p:nvSpPr>
          <p:cNvPr id="114700"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586</a:t>
            </a:r>
          </a:p>
        </p:txBody>
      </p:sp>
      <p:sp>
        <p:nvSpPr>
          <p:cNvPr id="114701" name="Rectangle 13"/>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Obadiah</a:t>
            </a:r>
          </a:p>
        </p:txBody>
      </p:sp>
      <p:sp>
        <p:nvSpPr>
          <p:cNvPr id="114702" name="Rectangle 14"/>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Jonah</a:t>
            </a:r>
          </a:p>
        </p:txBody>
      </p:sp>
      <p:sp>
        <p:nvSpPr>
          <p:cNvPr id="114703" name="Rectangle 15"/>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Amos</a:t>
            </a:r>
          </a:p>
        </p:txBody>
      </p:sp>
      <p:sp>
        <p:nvSpPr>
          <p:cNvPr id="114704" name="Rectangle 16"/>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Hosea</a:t>
            </a:r>
          </a:p>
        </p:txBody>
      </p:sp>
      <p:sp>
        <p:nvSpPr>
          <p:cNvPr id="114705" name="Rectangle 17"/>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Isaiah</a:t>
            </a:r>
          </a:p>
        </p:txBody>
      </p:sp>
      <p:sp>
        <p:nvSpPr>
          <p:cNvPr id="114706" name="Rectangle 18"/>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Micah</a:t>
            </a:r>
          </a:p>
        </p:txBody>
      </p:sp>
      <p:sp>
        <p:nvSpPr>
          <p:cNvPr id="114707" name="Rectangle 19"/>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Nahum</a:t>
            </a:r>
          </a:p>
        </p:txBody>
      </p:sp>
      <p:sp>
        <p:nvSpPr>
          <p:cNvPr id="114708" name="Rectangle 20"/>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Zephaniah</a:t>
            </a:r>
          </a:p>
        </p:txBody>
      </p:sp>
      <p:sp>
        <p:nvSpPr>
          <p:cNvPr id="114709" name="Rectangle 21"/>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Habakkuk</a:t>
            </a:r>
          </a:p>
        </p:txBody>
      </p:sp>
      <p:sp>
        <p:nvSpPr>
          <p:cNvPr id="114710" name="Rectangle 22"/>
          <p:cNvSpPr>
            <a:spLocks noChangeArrowheads="1"/>
          </p:cNvSpPr>
          <p:nvPr/>
        </p:nvSpPr>
        <p:spPr bwMode="auto">
          <a:xfrm>
            <a:off x="-76200" y="5486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Joel</a:t>
            </a:r>
          </a:p>
        </p:txBody>
      </p:sp>
      <p:sp>
        <p:nvSpPr>
          <p:cNvPr id="114711" name="Rectangle 23"/>
          <p:cNvSpPr>
            <a:spLocks noChangeArrowheads="1"/>
          </p:cNvSpPr>
          <p:nvPr/>
        </p:nvSpPr>
        <p:spPr bwMode="auto">
          <a:xfrm>
            <a:off x="533400" y="4800600"/>
            <a:ext cx="2057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Jeremiah</a:t>
            </a:r>
          </a:p>
        </p:txBody>
      </p:sp>
      <p:sp>
        <p:nvSpPr>
          <p:cNvPr id="114712" name="Rectangle 24"/>
          <p:cNvSpPr>
            <a:spLocks noChangeArrowheads="1"/>
          </p:cNvSpPr>
          <p:nvPr/>
        </p:nvSpPr>
        <p:spPr bwMode="auto">
          <a:xfrm>
            <a:off x="1066800" y="5105400"/>
            <a:ext cx="2590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Lamentations</a:t>
            </a:r>
          </a:p>
        </p:txBody>
      </p:sp>
      <p:sp>
        <p:nvSpPr>
          <p:cNvPr id="114713" name="Rectangle 25"/>
          <p:cNvSpPr>
            <a:spLocks noChangeArrowheads="1"/>
          </p:cNvSpPr>
          <p:nvPr/>
        </p:nvSpPr>
        <p:spPr bwMode="auto">
          <a:xfrm>
            <a:off x="1447800" y="5486400"/>
            <a:ext cx="1524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Daniel</a:t>
            </a:r>
          </a:p>
        </p:txBody>
      </p:sp>
      <p:sp>
        <p:nvSpPr>
          <p:cNvPr id="114714" name="Rectangle 26"/>
          <p:cNvSpPr>
            <a:spLocks noChangeArrowheads="1"/>
          </p:cNvSpPr>
          <p:nvPr/>
        </p:nvSpPr>
        <p:spPr bwMode="auto">
          <a:xfrm>
            <a:off x="1828800" y="5867400"/>
            <a:ext cx="152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en-US" sz="2800">
                <a:solidFill>
                  <a:srgbClr val="FFFFFF"/>
                </a:solidFill>
                <a:latin typeface="Arial" charset="0"/>
                <a:cs typeface="Arial" charset="0"/>
              </a:rPr>
              <a:t>Ezekiel</a:t>
            </a:r>
          </a:p>
        </p:txBody>
      </p:sp>
      <p:sp>
        <p:nvSpPr>
          <p:cNvPr id="114715" name="Rectangle 27"/>
          <p:cNvSpPr>
            <a:spLocks noChangeArrowheads="1"/>
          </p:cNvSpPr>
          <p:nvPr/>
        </p:nvSpPr>
        <p:spPr bwMode="auto">
          <a:xfrm>
            <a:off x="3657600" y="5524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99CCFF"/>
              </a:buClr>
              <a:buSzPct val="110000"/>
            </a:pPr>
            <a:r>
              <a:rPr lang="en-US" sz="2800">
                <a:solidFill>
                  <a:srgbClr val="FFFFFF"/>
                </a:solidFill>
                <a:latin typeface="Arial" charset="0"/>
                <a:cs typeface="Arial" charset="0"/>
              </a:rPr>
              <a:t>Haggai</a:t>
            </a:r>
          </a:p>
        </p:txBody>
      </p:sp>
      <p:sp>
        <p:nvSpPr>
          <p:cNvPr id="106525" name="Rectangle 30"/>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a:solidFill>
                  <a:srgbClr val="000000"/>
                </a:solidFill>
                <a:latin typeface="Times New Roman" charset="0"/>
                <a:cs typeface="Geneva" charset="0"/>
              </a:rPr>
              <a:t>Placing the Prophets</a:t>
            </a:r>
            <a:endParaRPr kumimoji="1" lang="en-US">
              <a:latin typeface="Times New Roman" charset="0"/>
              <a:cs typeface="Geneva" charset="0"/>
            </a:endParaRPr>
          </a:p>
        </p:txBody>
      </p:sp>
      <p:sp>
        <p:nvSpPr>
          <p:cNvPr id="106526" name="Rectangle 31"/>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kumimoji="1" lang="en-US" sz="2800">
                <a:solidFill>
                  <a:srgbClr val="EAEAEA"/>
                </a:solidFill>
                <a:latin typeface="Arial" charset="0"/>
                <a:cs typeface="Arial" charset="0"/>
              </a:rPr>
              <a:t>Key Dates</a:t>
            </a:r>
          </a:p>
        </p:txBody>
      </p:sp>
      <p:sp>
        <p:nvSpPr>
          <p:cNvPr id="106527" name="WordArt 32"/>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Placing the Prophets</a:t>
            </a:r>
          </a:p>
        </p:txBody>
      </p:sp>
      <p:sp>
        <p:nvSpPr>
          <p:cNvPr id="2" name="Cloud 1"/>
          <p:cNvSpPr/>
          <p:nvPr/>
        </p:nvSpPr>
        <p:spPr bwMode="auto">
          <a:xfrm>
            <a:off x="1763688" y="5733256"/>
            <a:ext cx="1800200" cy="1124744"/>
          </a:xfrm>
          <a:prstGeom prst="cloud">
            <a:avLst/>
          </a:prstGeom>
          <a:solidFill>
            <a:srgbClr val="0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Tree>
    <p:extLst>
      <p:ext uri="{BB962C8B-B14F-4D97-AF65-F5344CB8AC3E}">
        <p14:creationId xmlns:p14="http://schemas.microsoft.com/office/powerpoint/2010/main" val="577366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4701"/>
                                        </p:tgtEl>
                                        <p:attrNameLst>
                                          <p:attrName>style.visibility</p:attrName>
                                        </p:attrNameLst>
                                      </p:cBhvr>
                                      <p:to>
                                        <p:strVal val="visible"/>
                                      </p:to>
                                    </p:set>
                                    <p:anim calcmode="lin" valueType="num">
                                      <p:cBhvr additive="base">
                                        <p:cTn id="7" dur="500" fill="hold"/>
                                        <p:tgtEl>
                                          <p:spTgt spid="114701"/>
                                        </p:tgtEl>
                                        <p:attrNameLst>
                                          <p:attrName>ppt_x</p:attrName>
                                        </p:attrNameLst>
                                      </p:cBhvr>
                                      <p:tavLst>
                                        <p:tav tm="0">
                                          <p:val>
                                            <p:strVal val="0-#ppt_w/2"/>
                                          </p:val>
                                        </p:tav>
                                        <p:tav tm="100000">
                                          <p:val>
                                            <p:strVal val="#ppt_x"/>
                                          </p:val>
                                        </p:tav>
                                      </p:tavLst>
                                    </p:anim>
                                    <p:anim calcmode="lin" valueType="num">
                                      <p:cBhvr additive="base">
                                        <p:cTn id="8" dur="500" fill="hold"/>
                                        <p:tgtEl>
                                          <p:spTgt spid="114701"/>
                                        </p:tgtEl>
                                        <p:attrNameLst>
                                          <p:attrName>ppt_y</p:attrName>
                                        </p:attrNameLst>
                                      </p:cBhvr>
                                      <p:tavLst>
                                        <p:tav tm="0">
                                          <p:val>
                                            <p:strVal val="#ppt_y"/>
                                          </p:val>
                                        </p:tav>
                                        <p:tav tm="100000">
                                          <p:val>
                                            <p:strVal val="#ppt_y"/>
                                          </p:val>
                                        </p:tav>
                                      </p:tavLst>
                                    </p:anim>
                                  </p:childTnLst>
                                </p:cTn>
                              </p:par>
                            </p:childTnLst>
                          </p:cTn>
                        </p:par>
                        <p:par>
                          <p:cTn id="9" fill="hold" nodeType="with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14702"/>
                                        </p:tgtEl>
                                        <p:attrNameLst>
                                          <p:attrName>style.visibility</p:attrName>
                                        </p:attrNameLst>
                                      </p:cBhvr>
                                      <p:to>
                                        <p:strVal val="visible"/>
                                      </p:to>
                                    </p:set>
                                    <p:anim calcmode="lin" valueType="num">
                                      <p:cBhvr additive="base">
                                        <p:cTn id="12" dur="500" fill="hold"/>
                                        <p:tgtEl>
                                          <p:spTgt spid="114702"/>
                                        </p:tgtEl>
                                        <p:attrNameLst>
                                          <p:attrName>ppt_x</p:attrName>
                                        </p:attrNameLst>
                                      </p:cBhvr>
                                      <p:tavLst>
                                        <p:tav tm="0">
                                          <p:val>
                                            <p:strVal val="0-#ppt_w/2"/>
                                          </p:val>
                                        </p:tav>
                                        <p:tav tm="100000">
                                          <p:val>
                                            <p:strVal val="#ppt_x"/>
                                          </p:val>
                                        </p:tav>
                                      </p:tavLst>
                                    </p:anim>
                                    <p:anim calcmode="lin" valueType="num">
                                      <p:cBhvr additive="base">
                                        <p:cTn id="13" dur="500" fill="hold"/>
                                        <p:tgtEl>
                                          <p:spTgt spid="114702"/>
                                        </p:tgtEl>
                                        <p:attrNameLst>
                                          <p:attrName>ppt_y</p:attrName>
                                        </p:attrNameLst>
                                      </p:cBhvr>
                                      <p:tavLst>
                                        <p:tav tm="0">
                                          <p:val>
                                            <p:strVal val="#ppt_y"/>
                                          </p:val>
                                        </p:tav>
                                        <p:tav tm="100000">
                                          <p:val>
                                            <p:strVal val="#ppt_y"/>
                                          </p:val>
                                        </p:tav>
                                      </p:tavLst>
                                    </p:anim>
                                  </p:childTnLst>
                                </p:cTn>
                              </p:par>
                            </p:childTnLst>
                          </p:cTn>
                        </p:par>
                        <p:par>
                          <p:cTn id="14" fill="hold" nodeType="with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14703"/>
                                        </p:tgtEl>
                                        <p:attrNameLst>
                                          <p:attrName>style.visibility</p:attrName>
                                        </p:attrNameLst>
                                      </p:cBhvr>
                                      <p:to>
                                        <p:strVal val="visible"/>
                                      </p:to>
                                    </p:set>
                                    <p:anim calcmode="lin" valueType="num">
                                      <p:cBhvr additive="base">
                                        <p:cTn id="17" dur="500" fill="hold"/>
                                        <p:tgtEl>
                                          <p:spTgt spid="114703"/>
                                        </p:tgtEl>
                                        <p:attrNameLst>
                                          <p:attrName>ppt_x</p:attrName>
                                        </p:attrNameLst>
                                      </p:cBhvr>
                                      <p:tavLst>
                                        <p:tav tm="0">
                                          <p:val>
                                            <p:strVal val="0-#ppt_w/2"/>
                                          </p:val>
                                        </p:tav>
                                        <p:tav tm="100000">
                                          <p:val>
                                            <p:strVal val="#ppt_x"/>
                                          </p:val>
                                        </p:tav>
                                      </p:tavLst>
                                    </p:anim>
                                    <p:anim calcmode="lin" valueType="num">
                                      <p:cBhvr additive="base">
                                        <p:cTn id="18" dur="500" fill="hold"/>
                                        <p:tgtEl>
                                          <p:spTgt spid="114703"/>
                                        </p:tgtEl>
                                        <p:attrNameLst>
                                          <p:attrName>ppt_y</p:attrName>
                                        </p:attrNameLst>
                                      </p:cBhvr>
                                      <p:tavLst>
                                        <p:tav tm="0">
                                          <p:val>
                                            <p:strVal val="#ppt_y"/>
                                          </p:val>
                                        </p:tav>
                                        <p:tav tm="100000">
                                          <p:val>
                                            <p:strVal val="#ppt_y"/>
                                          </p:val>
                                        </p:tav>
                                      </p:tavLst>
                                    </p:anim>
                                  </p:childTnLst>
                                </p:cTn>
                              </p:par>
                            </p:childTnLst>
                          </p:cTn>
                        </p:par>
                        <p:par>
                          <p:cTn id="19" fill="hold" nodeType="with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14704"/>
                                        </p:tgtEl>
                                        <p:attrNameLst>
                                          <p:attrName>style.visibility</p:attrName>
                                        </p:attrNameLst>
                                      </p:cBhvr>
                                      <p:to>
                                        <p:strVal val="visible"/>
                                      </p:to>
                                    </p:set>
                                    <p:anim calcmode="lin" valueType="num">
                                      <p:cBhvr additive="base">
                                        <p:cTn id="22" dur="500" fill="hold"/>
                                        <p:tgtEl>
                                          <p:spTgt spid="114704"/>
                                        </p:tgtEl>
                                        <p:attrNameLst>
                                          <p:attrName>ppt_x</p:attrName>
                                        </p:attrNameLst>
                                      </p:cBhvr>
                                      <p:tavLst>
                                        <p:tav tm="0">
                                          <p:val>
                                            <p:strVal val="0-#ppt_w/2"/>
                                          </p:val>
                                        </p:tav>
                                        <p:tav tm="100000">
                                          <p:val>
                                            <p:strVal val="#ppt_x"/>
                                          </p:val>
                                        </p:tav>
                                      </p:tavLst>
                                    </p:anim>
                                    <p:anim calcmode="lin" valueType="num">
                                      <p:cBhvr additive="base">
                                        <p:cTn id="23" dur="500" fill="hold"/>
                                        <p:tgtEl>
                                          <p:spTgt spid="114704"/>
                                        </p:tgtEl>
                                        <p:attrNameLst>
                                          <p:attrName>ppt_y</p:attrName>
                                        </p:attrNameLst>
                                      </p:cBhvr>
                                      <p:tavLst>
                                        <p:tav tm="0">
                                          <p:val>
                                            <p:strVal val="#ppt_y"/>
                                          </p:val>
                                        </p:tav>
                                        <p:tav tm="100000">
                                          <p:val>
                                            <p:strVal val="#ppt_y"/>
                                          </p:val>
                                        </p:tav>
                                      </p:tavLst>
                                    </p:anim>
                                  </p:childTnLst>
                                </p:cTn>
                              </p:par>
                            </p:childTnLst>
                          </p:cTn>
                        </p:par>
                        <p:par>
                          <p:cTn id="24" fill="hold" nodeType="with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14705"/>
                                        </p:tgtEl>
                                        <p:attrNameLst>
                                          <p:attrName>style.visibility</p:attrName>
                                        </p:attrNameLst>
                                      </p:cBhvr>
                                      <p:to>
                                        <p:strVal val="visible"/>
                                      </p:to>
                                    </p:set>
                                    <p:anim calcmode="lin" valueType="num">
                                      <p:cBhvr additive="base">
                                        <p:cTn id="27" dur="500" fill="hold"/>
                                        <p:tgtEl>
                                          <p:spTgt spid="114705"/>
                                        </p:tgtEl>
                                        <p:attrNameLst>
                                          <p:attrName>ppt_x</p:attrName>
                                        </p:attrNameLst>
                                      </p:cBhvr>
                                      <p:tavLst>
                                        <p:tav tm="0">
                                          <p:val>
                                            <p:strVal val="0-#ppt_w/2"/>
                                          </p:val>
                                        </p:tav>
                                        <p:tav tm="100000">
                                          <p:val>
                                            <p:strVal val="#ppt_x"/>
                                          </p:val>
                                        </p:tav>
                                      </p:tavLst>
                                    </p:anim>
                                    <p:anim calcmode="lin" valueType="num">
                                      <p:cBhvr additive="base">
                                        <p:cTn id="28" dur="500" fill="hold"/>
                                        <p:tgtEl>
                                          <p:spTgt spid="114705"/>
                                        </p:tgtEl>
                                        <p:attrNameLst>
                                          <p:attrName>ppt_y</p:attrName>
                                        </p:attrNameLst>
                                      </p:cBhvr>
                                      <p:tavLst>
                                        <p:tav tm="0">
                                          <p:val>
                                            <p:strVal val="#ppt_y"/>
                                          </p:val>
                                        </p:tav>
                                        <p:tav tm="100000">
                                          <p:val>
                                            <p:strVal val="#ppt_y"/>
                                          </p:val>
                                        </p:tav>
                                      </p:tavLst>
                                    </p:anim>
                                  </p:childTnLst>
                                </p:cTn>
                              </p:par>
                            </p:childTnLst>
                          </p:cTn>
                        </p:par>
                        <p:par>
                          <p:cTn id="29" fill="hold" nodeType="with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114706"/>
                                        </p:tgtEl>
                                        <p:attrNameLst>
                                          <p:attrName>style.visibility</p:attrName>
                                        </p:attrNameLst>
                                      </p:cBhvr>
                                      <p:to>
                                        <p:strVal val="visible"/>
                                      </p:to>
                                    </p:set>
                                    <p:anim calcmode="lin" valueType="num">
                                      <p:cBhvr additive="base">
                                        <p:cTn id="32" dur="500" fill="hold"/>
                                        <p:tgtEl>
                                          <p:spTgt spid="114706"/>
                                        </p:tgtEl>
                                        <p:attrNameLst>
                                          <p:attrName>ppt_x</p:attrName>
                                        </p:attrNameLst>
                                      </p:cBhvr>
                                      <p:tavLst>
                                        <p:tav tm="0">
                                          <p:val>
                                            <p:strVal val="0-#ppt_w/2"/>
                                          </p:val>
                                        </p:tav>
                                        <p:tav tm="100000">
                                          <p:val>
                                            <p:strVal val="#ppt_x"/>
                                          </p:val>
                                        </p:tav>
                                      </p:tavLst>
                                    </p:anim>
                                    <p:anim calcmode="lin" valueType="num">
                                      <p:cBhvr additive="base">
                                        <p:cTn id="33" dur="500" fill="hold"/>
                                        <p:tgtEl>
                                          <p:spTgt spid="114706"/>
                                        </p:tgtEl>
                                        <p:attrNameLst>
                                          <p:attrName>ppt_y</p:attrName>
                                        </p:attrNameLst>
                                      </p:cBhvr>
                                      <p:tavLst>
                                        <p:tav tm="0">
                                          <p:val>
                                            <p:strVal val="#ppt_y"/>
                                          </p:val>
                                        </p:tav>
                                        <p:tav tm="100000">
                                          <p:val>
                                            <p:strVal val="#ppt_y"/>
                                          </p:val>
                                        </p:tav>
                                      </p:tavLst>
                                    </p:anim>
                                  </p:childTnLst>
                                </p:cTn>
                              </p:par>
                            </p:childTnLst>
                          </p:cTn>
                        </p:par>
                        <p:par>
                          <p:cTn id="34" fill="hold" nodeType="with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114707"/>
                                        </p:tgtEl>
                                        <p:attrNameLst>
                                          <p:attrName>style.visibility</p:attrName>
                                        </p:attrNameLst>
                                      </p:cBhvr>
                                      <p:to>
                                        <p:strVal val="visible"/>
                                      </p:to>
                                    </p:set>
                                    <p:anim calcmode="lin" valueType="num">
                                      <p:cBhvr additive="base">
                                        <p:cTn id="37" dur="500" fill="hold"/>
                                        <p:tgtEl>
                                          <p:spTgt spid="114707"/>
                                        </p:tgtEl>
                                        <p:attrNameLst>
                                          <p:attrName>ppt_x</p:attrName>
                                        </p:attrNameLst>
                                      </p:cBhvr>
                                      <p:tavLst>
                                        <p:tav tm="0">
                                          <p:val>
                                            <p:strVal val="0-#ppt_w/2"/>
                                          </p:val>
                                        </p:tav>
                                        <p:tav tm="100000">
                                          <p:val>
                                            <p:strVal val="#ppt_x"/>
                                          </p:val>
                                        </p:tav>
                                      </p:tavLst>
                                    </p:anim>
                                    <p:anim calcmode="lin" valueType="num">
                                      <p:cBhvr additive="base">
                                        <p:cTn id="38" dur="500" fill="hold"/>
                                        <p:tgtEl>
                                          <p:spTgt spid="114707"/>
                                        </p:tgtEl>
                                        <p:attrNameLst>
                                          <p:attrName>ppt_y</p:attrName>
                                        </p:attrNameLst>
                                      </p:cBhvr>
                                      <p:tavLst>
                                        <p:tav tm="0">
                                          <p:val>
                                            <p:strVal val="#ppt_y"/>
                                          </p:val>
                                        </p:tav>
                                        <p:tav tm="100000">
                                          <p:val>
                                            <p:strVal val="#ppt_y"/>
                                          </p:val>
                                        </p:tav>
                                      </p:tavLst>
                                    </p:anim>
                                  </p:childTnLst>
                                </p:cTn>
                              </p:par>
                            </p:childTnLst>
                          </p:cTn>
                        </p:par>
                        <p:par>
                          <p:cTn id="39" fill="hold" nodeType="withGroup">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114708"/>
                                        </p:tgtEl>
                                        <p:attrNameLst>
                                          <p:attrName>style.visibility</p:attrName>
                                        </p:attrNameLst>
                                      </p:cBhvr>
                                      <p:to>
                                        <p:strVal val="visible"/>
                                      </p:to>
                                    </p:set>
                                    <p:anim calcmode="lin" valueType="num">
                                      <p:cBhvr additive="base">
                                        <p:cTn id="42" dur="500" fill="hold"/>
                                        <p:tgtEl>
                                          <p:spTgt spid="114708"/>
                                        </p:tgtEl>
                                        <p:attrNameLst>
                                          <p:attrName>ppt_x</p:attrName>
                                        </p:attrNameLst>
                                      </p:cBhvr>
                                      <p:tavLst>
                                        <p:tav tm="0">
                                          <p:val>
                                            <p:strVal val="0-#ppt_w/2"/>
                                          </p:val>
                                        </p:tav>
                                        <p:tav tm="100000">
                                          <p:val>
                                            <p:strVal val="#ppt_x"/>
                                          </p:val>
                                        </p:tav>
                                      </p:tavLst>
                                    </p:anim>
                                    <p:anim calcmode="lin" valueType="num">
                                      <p:cBhvr additive="base">
                                        <p:cTn id="43" dur="500" fill="hold"/>
                                        <p:tgtEl>
                                          <p:spTgt spid="114708"/>
                                        </p:tgtEl>
                                        <p:attrNameLst>
                                          <p:attrName>ppt_y</p:attrName>
                                        </p:attrNameLst>
                                      </p:cBhvr>
                                      <p:tavLst>
                                        <p:tav tm="0">
                                          <p:val>
                                            <p:strVal val="#ppt_y"/>
                                          </p:val>
                                        </p:tav>
                                        <p:tav tm="100000">
                                          <p:val>
                                            <p:strVal val="#ppt_y"/>
                                          </p:val>
                                        </p:tav>
                                      </p:tavLst>
                                    </p:anim>
                                  </p:childTnLst>
                                </p:cTn>
                              </p:par>
                            </p:childTnLst>
                          </p:cTn>
                        </p:par>
                        <p:par>
                          <p:cTn id="44" fill="hold" nodeType="withGroup">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114710"/>
                                        </p:tgtEl>
                                        <p:attrNameLst>
                                          <p:attrName>style.visibility</p:attrName>
                                        </p:attrNameLst>
                                      </p:cBhvr>
                                      <p:to>
                                        <p:strVal val="visible"/>
                                      </p:to>
                                    </p:set>
                                    <p:anim calcmode="lin" valueType="num">
                                      <p:cBhvr additive="base">
                                        <p:cTn id="47" dur="500" fill="hold"/>
                                        <p:tgtEl>
                                          <p:spTgt spid="114710"/>
                                        </p:tgtEl>
                                        <p:attrNameLst>
                                          <p:attrName>ppt_x</p:attrName>
                                        </p:attrNameLst>
                                      </p:cBhvr>
                                      <p:tavLst>
                                        <p:tav tm="0">
                                          <p:val>
                                            <p:strVal val="0-#ppt_w/2"/>
                                          </p:val>
                                        </p:tav>
                                        <p:tav tm="100000">
                                          <p:val>
                                            <p:strVal val="#ppt_x"/>
                                          </p:val>
                                        </p:tav>
                                      </p:tavLst>
                                    </p:anim>
                                    <p:anim calcmode="lin" valueType="num">
                                      <p:cBhvr additive="base">
                                        <p:cTn id="48" dur="500" fill="hold"/>
                                        <p:tgtEl>
                                          <p:spTgt spid="114710"/>
                                        </p:tgtEl>
                                        <p:attrNameLst>
                                          <p:attrName>ppt_y</p:attrName>
                                        </p:attrNameLst>
                                      </p:cBhvr>
                                      <p:tavLst>
                                        <p:tav tm="0">
                                          <p:val>
                                            <p:strVal val="#ppt_y"/>
                                          </p:val>
                                        </p:tav>
                                        <p:tav tm="100000">
                                          <p:val>
                                            <p:strVal val="#ppt_y"/>
                                          </p:val>
                                        </p:tav>
                                      </p:tavLst>
                                    </p:anim>
                                  </p:childTnLst>
                                </p:cTn>
                              </p:par>
                            </p:childTnLst>
                          </p:cTn>
                        </p:par>
                        <p:par>
                          <p:cTn id="49" fill="hold" nodeType="withGroup">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114709"/>
                                        </p:tgtEl>
                                        <p:attrNameLst>
                                          <p:attrName>style.visibility</p:attrName>
                                        </p:attrNameLst>
                                      </p:cBhvr>
                                      <p:to>
                                        <p:strVal val="visible"/>
                                      </p:to>
                                    </p:set>
                                    <p:anim calcmode="lin" valueType="num">
                                      <p:cBhvr additive="base">
                                        <p:cTn id="52" dur="500" fill="hold"/>
                                        <p:tgtEl>
                                          <p:spTgt spid="114709"/>
                                        </p:tgtEl>
                                        <p:attrNameLst>
                                          <p:attrName>ppt_x</p:attrName>
                                        </p:attrNameLst>
                                      </p:cBhvr>
                                      <p:tavLst>
                                        <p:tav tm="0">
                                          <p:val>
                                            <p:strVal val="0-#ppt_w/2"/>
                                          </p:val>
                                        </p:tav>
                                        <p:tav tm="100000">
                                          <p:val>
                                            <p:strVal val="#ppt_x"/>
                                          </p:val>
                                        </p:tav>
                                      </p:tavLst>
                                    </p:anim>
                                    <p:anim calcmode="lin" valueType="num">
                                      <p:cBhvr additive="base">
                                        <p:cTn id="53" dur="500" fill="hold"/>
                                        <p:tgtEl>
                                          <p:spTgt spid="114709"/>
                                        </p:tgtEl>
                                        <p:attrNameLst>
                                          <p:attrName>ppt_y</p:attrName>
                                        </p:attrNameLst>
                                      </p:cBhvr>
                                      <p:tavLst>
                                        <p:tav tm="0">
                                          <p:val>
                                            <p:strVal val="#ppt_y"/>
                                          </p:val>
                                        </p:tav>
                                        <p:tav tm="100000">
                                          <p:val>
                                            <p:strVal val="#ppt_y"/>
                                          </p:val>
                                        </p:tav>
                                      </p:tavLst>
                                    </p:anim>
                                  </p:childTnLst>
                                </p:cTn>
                              </p:par>
                            </p:childTnLst>
                          </p:cTn>
                        </p:par>
                        <p:par>
                          <p:cTn id="54" fill="hold" nodeType="withGroup">
                            <p:stCondLst>
                              <p:cond delay="5000"/>
                            </p:stCondLst>
                            <p:childTnLst>
                              <p:par>
                                <p:cTn id="55" presetID="2" presetClass="entr" presetSubtype="8" fill="hold" grpId="0" nodeType="afterEffect">
                                  <p:stCondLst>
                                    <p:cond delay="0"/>
                                  </p:stCondLst>
                                  <p:childTnLst>
                                    <p:set>
                                      <p:cBhvr>
                                        <p:cTn id="56" dur="1" fill="hold">
                                          <p:stCondLst>
                                            <p:cond delay="0"/>
                                          </p:stCondLst>
                                        </p:cTn>
                                        <p:tgtEl>
                                          <p:spTgt spid="114711"/>
                                        </p:tgtEl>
                                        <p:attrNameLst>
                                          <p:attrName>style.visibility</p:attrName>
                                        </p:attrNameLst>
                                      </p:cBhvr>
                                      <p:to>
                                        <p:strVal val="visible"/>
                                      </p:to>
                                    </p:set>
                                    <p:anim calcmode="lin" valueType="num">
                                      <p:cBhvr additive="base">
                                        <p:cTn id="57" dur="500" fill="hold"/>
                                        <p:tgtEl>
                                          <p:spTgt spid="114711"/>
                                        </p:tgtEl>
                                        <p:attrNameLst>
                                          <p:attrName>ppt_x</p:attrName>
                                        </p:attrNameLst>
                                      </p:cBhvr>
                                      <p:tavLst>
                                        <p:tav tm="0">
                                          <p:val>
                                            <p:strVal val="0-#ppt_w/2"/>
                                          </p:val>
                                        </p:tav>
                                        <p:tav tm="100000">
                                          <p:val>
                                            <p:strVal val="#ppt_x"/>
                                          </p:val>
                                        </p:tav>
                                      </p:tavLst>
                                    </p:anim>
                                    <p:anim calcmode="lin" valueType="num">
                                      <p:cBhvr additive="base">
                                        <p:cTn id="58" dur="500" fill="hold"/>
                                        <p:tgtEl>
                                          <p:spTgt spid="114711"/>
                                        </p:tgtEl>
                                        <p:attrNameLst>
                                          <p:attrName>ppt_y</p:attrName>
                                        </p:attrNameLst>
                                      </p:cBhvr>
                                      <p:tavLst>
                                        <p:tav tm="0">
                                          <p:val>
                                            <p:strVal val="#ppt_y"/>
                                          </p:val>
                                        </p:tav>
                                        <p:tav tm="100000">
                                          <p:val>
                                            <p:strVal val="#ppt_y"/>
                                          </p:val>
                                        </p:tav>
                                      </p:tavLst>
                                    </p:anim>
                                  </p:childTnLst>
                                </p:cTn>
                              </p:par>
                            </p:childTnLst>
                          </p:cTn>
                        </p:par>
                        <p:par>
                          <p:cTn id="59" fill="hold" nodeType="withGroup">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114712"/>
                                        </p:tgtEl>
                                        <p:attrNameLst>
                                          <p:attrName>style.visibility</p:attrName>
                                        </p:attrNameLst>
                                      </p:cBhvr>
                                      <p:to>
                                        <p:strVal val="visible"/>
                                      </p:to>
                                    </p:set>
                                    <p:anim calcmode="lin" valueType="num">
                                      <p:cBhvr additive="base">
                                        <p:cTn id="62" dur="500" fill="hold"/>
                                        <p:tgtEl>
                                          <p:spTgt spid="114712"/>
                                        </p:tgtEl>
                                        <p:attrNameLst>
                                          <p:attrName>ppt_x</p:attrName>
                                        </p:attrNameLst>
                                      </p:cBhvr>
                                      <p:tavLst>
                                        <p:tav tm="0">
                                          <p:val>
                                            <p:strVal val="0-#ppt_w/2"/>
                                          </p:val>
                                        </p:tav>
                                        <p:tav tm="100000">
                                          <p:val>
                                            <p:strVal val="#ppt_x"/>
                                          </p:val>
                                        </p:tav>
                                      </p:tavLst>
                                    </p:anim>
                                    <p:anim calcmode="lin" valueType="num">
                                      <p:cBhvr additive="base">
                                        <p:cTn id="63" dur="500" fill="hold"/>
                                        <p:tgtEl>
                                          <p:spTgt spid="114712"/>
                                        </p:tgtEl>
                                        <p:attrNameLst>
                                          <p:attrName>ppt_y</p:attrName>
                                        </p:attrNameLst>
                                      </p:cBhvr>
                                      <p:tavLst>
                                        <p:tav tm="0">
                                          <p:val>
                                            <p:strVal val="#ppt_y"/>
                                          </p:val>
                                        </p:tav>
                                        <p:tav tm="100000">
                                          <p:val>
                                            <p:strVal val="#ppt_y"/>
                                          </p:val>
                                        </p:tav>
                                      </p:tavLst>
                                    </p:anim>
                                  </p:childTnLst>
                                </p:cTn>
                              </p:par>
                            </p:childTnLst>
                          </p:cTn>
                        </p:par>
                        <p:par>
                          <p:cTn id="64" fill="hold" nodeType="withGroup">
                            <p:stCondLst>
                              <p:cond delay="6000"/>
                            </p:stCondLst>
                            <p:childTnLst>
                              <p:par>
                                <p:cTn id="65" presetID="2" presetClass="entr" presetSubtype="8" fill="hold" grpId="0" nodeType="afterEffect">
                                  <p:stCondLst>
                                    <p:cond delay="0"/>
                                  </p:stCondLst>
                                  <p:childTnLst>
                                    <p:set>
                                      <p:cBhvr>
                                        <p:cTn id="66" dur="1" fill="hold">
                                          <p:stCondLst>
                                            <p:cond delay="0"/>
                                          </p:stCondLst>
                                        </p:cTn>
                                        <p:tgtEl>
                                          <p:spTgt spid="114713"/>
                                        </p:tgtEl>
                                        <p:attrNameLst>
                                          <p:attrName>style.visibility</p:attrName>
                                        </p:attrNameLst>
                                      </p:cBhvr>
                                      <p:to>
                                        <p:strVal val="visible"/>
                                      </p:to>
                                    </p:set>
                                    <p:anim calcmode="lin" valueType="num">
                                      <p:cBhvr additive="base">
                                        <p:cTn id="67" dur="500" fill="hold"/>
                                        <p:tgtEl>
                                          <p:spTgt spid="114713"/>
                                        </p:tgtEl>
                                        <p:attrNameLst>
                                          <p:attrName>ppt_x</p:attrName>
                                        </p:attrNameLst>
                                      </p:cBhvr>
                                      <p:tavLst>
                                        <p:tav tm="0">
                                          <p:val>
                                            <p:strVal val="0-#ppt_w/2"/>
                                          </p:val>
                                        </p:tav>
                                        <p:tav tm="100000">
                                          <p:val>
                                            <p:strVal val="#ppt_x"/>
                                          </p:val>
                                        </p:tav>
                                      </p:tavLst>
                                    </p:anim>
                                    <p:anim calcmode="lin" valueType="num">
                                      <p:cBhvr additive="base">
                                        <p:cTn id="68" dur="500" fill="hold"/>
                                        <p:tgtEl>
                                          <p:spTgt spid="114713"/>
                                        </p:tgtEl>
                                        <p:attrNameLst>
                                          <p:attrName>ppt_y</p:attrName>
                                        </p:attrNameLst>
                                      </p:cBhvr>
                                      <p:tavLst>
                                        <p:tav tm="0">
                                          <p:val>
                                            <p:strVal val="#ppt_y"/>
                                          </p:val>
                                        </p:tav>
                                        <p:tav tm="100000">
                                          <p:val>
                                            <p:strVal val="#ppt_y"/>
                                          </p:val>
                                        </p:tav>
                                      </p:tavLst>
                                    </p:anim>
                                  </p:childTnLst>
                                </p:cTn>
                              </p:par>
                            </p:childTnLst>
                          </p:cTn>
                        </p:par>
                        <p:par>
                          <p:cTn id="69" fill="hold" nodeType="withGroup">
                            <p:stCondLst>
                              <p:cond delay="6500"/>
                            </p:stCondLst>
                            <p:childTnLst>
                              <p:par>
                                <p:cTn id="70" presetID="2" presetClass="entr" presetSubtype="8" fill="hold" grpId="0" nodeType="afterEffect">
                                  <p:stCondLst>
                                    <p:cond delay="0"/>
                                  </p:stCondLst>
                                  <p:childTnLst>
                                    <p:set>
                                      <p:cBhvr>
                                        <p:cTn id="71" dur="1" fill="hold">
                                          <p:stCondLst>
                                            <p:cond delay="0"/>
                                          </p:stCondLst>
                                        </p:cTn>
                                        <p:tgtEl>
                                          <p:spTgt spid="114714"/>
                                        </p:tgtEl>
                                        <p:attrNameLst>
                                          <p:attrName>style.visibility</p:attrName>
                                        </p:attrNameLst>
                                      </p:cBhvr>
                                      <p:to>
                                        <p:strVal val="visible"/>
                                      </p:to>
                                    </p:set>
                                    <p:anim calcmode="lin" valueType="num">
                                      <p:cBhvr additive="base">
                                        <p:cTn id="72" dur="500" fill="hold"/>
                                        <p:tgtEl>
                                          <p:spTgt spid="114714"/>
                                        </p:tgtEl>
                                        <p:attrNameLst>
                                          <p:attrName>ppt_x</p:attrName>
                                        </p:attrNameLst>
                                      </p:cBhvr>
                                      <p:tavLst>
                                        <p:tav tm="0">
                                          <p:val>
                                            <p:strVal val="0-#ppt_w/2"/>
                                          </p:val>
                                        </p:tav>
                                        <p:tav tm="100000">
                                          <p:val>
                                            <p:strVal val="#ppt_x"/>
                                          </p:val>
                                        </p:tav>
                                      </p:tavLst>
                                    </p:anim>
                                    <p:anim calcmode="lin" valueType="num">
                                      <p:cBhvr additive="base">
                                        <p:cTn id="73" dur="500" fill="hold"/>
                                        <p:tgtEl>
                                          <p:spTgt spid="114714"/>
                                        </p:tgtEl>
                                        <p:attrNameLst>
                                          <p:attrName>ppt_y</p:attrName>
                                        </p:attrNameLst>
                                      </p:cBhvr>
                                      <p:tavLst>
                                        <p:tav tm="0">
                                          <p:val>
                                            <p:strVal val="#ppt_y"/>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55" presetClass="entr" presetSubtype="0"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 calcmode="lin" valueType="num">
                                      <p:cBhvr>
                                        <p:cTn id="78" dur="1000" fill="hold"/>
                                        <p:tgtEl>
                                          <p:spTgt spid="2"/>
                                        </p:tgtEl>
                                        <p:attrNameLst>
                                          <p:attrName>ppt_w</p:attrName>
                                        </p:attrNameLst>
                                      </p:cBhvr>
                                      <p:tavLst>
                                        <p:tav tm="0">
                                          <p:val>
                                            <p:strVal val="#ppt_w*0.70"/>
                                          </p:val>
                                        </p:tav>
                                        <p:tav tm="100000">
                                          <p:val>
                                            <p:strVal val="#ppt_w"/>
                                          </p:val>
                                        </p:tav>
                                      </p:tavLst>
                                    </p:anim>
                                    <p:anim calcmode="lin" valueType="num">
                                      <p:cBhvr>
                                        <p:cTn id="79" dur="1000" fill="hold"/>
                                        <p:tgtEl>
                                          <p:spTgt spid="2"/>
                                        </p:tgtEl>
                                        <p:attrNameLst>
                                          <p:attrName>ppt_h</p:attrName>
                                        </p:attrNameLst>
                                      </p:cBhvr>
                                      <p:tavLst>
                                        <p:tav tm="0">
                                          <p:val>
                                            <p:strVal val="#ppt_h"/>
                                          </p:val>
                                        </p:tav>
                                        <p:tav tm="100000">
                                          <p:val>
                                            <p:strVal val="#ppt_h"/>
                                          </p:val>
                                        </p:tav>
                                      </p:tavLst>
                                    </p:anim>
                                    <p:animEffect transition="in" filter="fade">
                                      <p:cBhvr>
                                        <p:cTn id="80" dur="1000"/>
                                        <p:tgtEl>
                                          <p:spTgt spid="2"/>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14715"/>
                                        </p:tgtEl>
                                        <p:attrNameLst>
                                          <p:attrName>style.visibility</p:attrName>
                                        </p:attrNameLst>
                                      </p:cBhvr>
                                      <p:to>
                                        <p:strVal val="visible"/>
                                      </p:to>
                                    </p:set>
                                    <p:anim calcmode="lin" valueType="num">
                                      <p:cBhvr additive="base">
                                        <p:cTn id="85" dur="500" fill="hold"/>
                                        <p:tgtEl>
                                          <p:spTgt spid="114715"/>
                                        </p:tgtEl>
                                        <p:attrNameLst>
                                          <p:attrName>ppt_x</p:attrName>
                                        </p:attrNameLst>
                                      </p:cBhvr>
                                      <p:tavLst>
                                        <p:tav tm="0">
                                          <p:val>
                                            <p:strVal val="0-#ppt_w/2"/>
                                          </p:val>
                                        </p:tav>
                                        <p:tav tm="100000">
                                          <p:val>
                                            <p:strVal val="#ppt_x"/>
                                          </p:val>
                                        </p:tav>
                                      </p:tavLst>
                                    </p:anim>
                                    <p:anim calcmode="lin" valueType="num">
                                      <p:cBhvr additive="base">
                                        <p:cTn id="86" dur="500" fill="hold"/>
                                        <p:tgtEl>
                                          <p:spTgt spid="1147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1" grpId="0" autoUpdateAnimBg="0"/>
      <p:bldP spid="114702" grpId="0" autoUpdateAnimBg="0"/>
      <p:bldP spid="114703" grpId="0" autoUpdateAnimBg="0"/>
      <p:bldP spid="114704" grpId="0" autoUpdateAnimBg="0"/>
      <p:bldP spid="114705" grpId="0" autoUpdateAnimBg="0"/>
      <p:bldP spid="114706" grpId="0" autoUpdateAnimBg="0"/>
      <p:bldP spid="114707" grpId="0" autoUpdateAnimBg="0"/>
      <p:bldP spid="114708" grpId="0" autoUpdateAnimBg="0"/>
      <p:bldP spid="114709" grpId="0" autoUpdateAnimBg="0"/>
      <p:bldP spid="114710" grpId="0" autoUpdateAnimBg="0"/>
      <p:bldP spid="114711" grpId="0" autoUpdateAnimBg="0"/>
      <p:bldP spid="114712" grpId="0" autoUpdateAnimBg="0"/>
      <p:bldP spid="114713" grpId="0" autoUpdateAnimBg="0"/>
      <p:bldP spid="114714" grpId="0" autoUpdateAnimBg="0"/>
      <p:bldP spid="114715" grpId="0" autoUpdateAnimBg="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50912" y="0"/>
            <a:ext cx="82296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 y="368300"/>
            <a:ext cx="4572000" cy="6489700"/>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Would they listen?</a:t>
            </a:r>
            <a:br>
              <a:rPr lang="en-US" b="1" dirty="0">
                <a:solidFill>
                  <a:schemeClr val="tx2"/>
                </a:solidFill>
                <a:effectLst>
                  <a:glow rad="127000">
                    <a:schemeClr val="bg1"/>
                  </a:glow>
                </a:effectLst>
                <a:latin typeface="Arial" charset="0"/>
                <a:ea typeface="ＭＳ Ｐゴシック" charset="0"/>
                <a:cs typeface="ＭＳ Ｐゴシック" charset="0"/>
              </a:rPr>
            </a:b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God speaks today too.</a:t>
            </a:r>
            <a:br>
              <a:rPr lang="en-US" b="1" dirty="0">
                <a:solidFill>
                  <a:schemeClr val="tx2"/>
                </a:solidFill>
                <a:effectLst>
                  <a:glow rad="127000">
                    <a:schemeClr val="bg1"/>
                  </a:glow>
                </a:effectLst>
                <a:latin typeface="Arial" charset="0"/>
                <a:ea typeface="ＭＳ Ｐゴシック" charset="0"/>
                <a:cs typeface="ＭＳ Ｐゴシック" charset="0"/>
              </a:rPr>
            </a:b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Are we listening?</a:t>
            </a:r>
          </a:p>
        </p:txBody>
      </p:sp>
    </p:spTree>
    <p:extLst>
      <p:ext uri="{BB962C8B-B14F-4D97-AF65-F5344CB8AC3E}">
        <p14:creationId xmlns:p14="http://schemas.microsoft.com/office/powerpoint/2010/main" val="103862196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26"/>
          <p:cNvSpPr>
            <a:spLocks noGrp="1" noChangeArrowheads="1"/>
          </p:cNvSpPr>
          <p:nvPr>
            <p:ph type="title"/>
          </p:nvPr>
        </p:nvSpPr>
        <p:spPr>
          <a:xfrm>
            <a:off x="76200" y="76200"/>
            <a:ext cx="7519988" cy="615950"/>
          </a:xfrm>
          <a:solidFill>
            <a:schemeClr val="bg2"/>
          </a:solidFill>
        </p:spPr>
        <p:txBody>
          <a:bodyPr/>
          <a:lstStyle/>
          <a:p>
            <a:pPr eaLnBrk="1" hangingPunct="1">
              <a:defRPr/>
            </a:pPr>
            <a:r>
              <a:rPr lang="en-US" sz="4800" dirty="0">
                <a:solidFill>
                  <a:schemeClr val="tx1"/>
                </a:solidFill>
                <a:latin typeface="Arial"/>
                <a:ea typeface="ＭＳ Ｐゴシック" charset="0"/>
                <a:cs typeface="Arial"/>
              </a:rPr>
              <a:t>Parallel Structure</a:t>
            </a:r>
            <a:endParaRPr lang="en-US" sz="3200" dirty="0">
              <a:solidFill>
                <a:schemeClr val="tx1"/>
              </a:solidFill>
              <a:latin typeface="Arial"/>
              <a:ea typeface="ＭＳ Ｐゴシック" charset="0"/>
              <a:cs typeface="Arial"/>
            </a:endParaRPr>
          </a:p>
        </p:txBody>
      </p:sp>
      <p:sp>
        <p:nvSpPr>
          <p:cNvPr id="131075" name="Text Box 1028"/>
          <p:cNvSpPr txBox="1">
            <a:spLocks noChangeArrowheads="1"/>
          </p:cNvSpPr>
          <p:nvPr/>
        </p:nvSpPr>
        <p:spPr bwMode="auto">
          <a:xfrm>
            <a:off x="845820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642</a:t>
            </a:r>
          </a:p>
        </p:txBody>
      </p:sp>
      <p:sp>
        <p:nvSpPr>
          <p:cNvPr id="93187" name="Rectangle 1027"/>
          <p:cNvSpPr txBox="1">
            <a:spLocks noChangeArrowheads="1"/>
          </p:cNvSpPr>
          <p:nvPr/>
        </p:nvSpPr>
        <p:spPr bwMode="auto">
          <a:xfrm>
            <a:off x="652407" y="13716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tabLst>
                <a:tab pos="2111375"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1375" algn="l"/>
              </a:tabLst>
              <a:defRPr sz="2400">
                <a:solidFill>
                  <a:schemeClr val="tx1"/>
                </a:solidFill>
                <a:latin typeface="Times New Roman" charset="0"/>
                <a:ea typeface="ＭＳ Ｐゴシック" charset="0"/>
              </a:defRPr>
            </a:lvl2pPr>
            <a:lvl3pPr marL="1143000" indent="-228600" eaLnBrk="0" hangingPunct="0">
              <a:tabLst>
                <a:tab pos="2111375" algn="l"/>
              </a:tabLst>
              <a:defRPr sz="2400">
                <a:solidFill>
                  <a:schemeClr val="tx1"/>
                </a:solidFill>
                <a:latin typeface="Times New Roman" charset="0"/>
                <a:ea typeface="ＭＳ Ｐゴシック" charset="0"/>
              </a:defRPr>
            </a:lvl3pPr>
            <a:lvl4pPr marL="1600200" indent="-228600" eaLnBrk="0" hangingPunct="0">
              <a:tabLst>
                <a:tab pos="2111375" algn="l"/>
              </a:tabLst>
              <a:defRPr sz="2400">
                <a:solidFill>
                  <a:schemeClr val="tx1"/>
                </a:solidFill>
                <a:latin typeface="Times New Roman" charset="0"/>
                <a:ea typeface="ＭＳ Ｐゴシック" charset="0"/>
              </a:defRPr>
            </a:lvl4pPr>
            <a:lvl5pPr marL="2057400" indent="-228600" eaLnBrk="0" hangingPunct="0">
              <a:tabLst>
                <a:tab pos="2111375"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9pPr>
          </a:lstStyle>
          <a:p>
            <a:pPr eaLnBrk="1" hangingPunct="1">
              <a:spcBef>
                <a:spcPct val="20000"/>
              </a:spcBef>
              <a:buClr>
                <a:schemeClr val="accent2"/>
              </a:buClr>
              <a:buSzPct val="80000"/>
              <a:buFont typeface="Wingdings" charset="0"/>
              <a:buChar char="l"/>
              <a:defRPr/>
            </a:pPr>
            <a:r>
              <a:rPr lang="en-US" b="1" dirty="0">
                <a:effectLst>
                  <a:glow rad="266700">
                    <a:schemeClr val="bg2"/>
                  </a:glow>
                </a:effectLst>
                <a:latin typeface="Arial"/>
                <a:cs typeface="Arial"/>
              </a:rPr>
              <a:t>The oracles have two parallel structures: the first and third focus on accusation, while the second and fourth focus on God</a:t>
            </a:r>
            <a:r>
              <a:rPr lang="mr-IN" b="1" dirty="0">
                <a:effectLst>
                  <a:glow rad="266700">
                    <a:schemeClr val="bg2"/>
                  </a:glow>
                </a:effectLst>
                <a:latin typeface="Arial"/>
                <a:cs typeface="Arial"/>
              </a:rPr>
              <a:t>'</a:t>
            </a:r>
            <a:r>
              <a:rPr lang="en-US" b="1" dirty="0">
                <a:effectLst>
                  <a:glow rad="266700">
                    <a:schemeClr val="bg2"/>
                  </a:glow>
                </a:effectLst>
                <a:latin typeface="Arial"/>
                <a:cs typeface="Arial"/>
              </a:rPr>
              <a:t>s assurance:</a:t>
            </a:r>
            <a:br>
              <a:rPr lang="en-US" sz="1600" b="1" dirty="0">
                <a:effectLst>
                  <a:glow rad="266700">
                    <a:schemeClr val="bg2"/>
                  </a:glow>
                </a:effectLst>
                <a:latin typeface="Arial"/>
                <a:cs typeface="Arial"/>
              </a:rPr>
            </a:br>
            <a:endParaRPr lang="en-US" sz="1600" b="1" dirty="0">
              <a:effectLst>
                <a:glow rad="266700">
                  <a:schemeClr val="bg2"/>
                </a:glow>
              </a:effectLst>
              <a:latin typeface="Arial"/>
              <a:cs typeface="Arial"/>
            </a:endParaRPr>
          </a:p>
          <a:p>
            <a:pPr eaLnBrk="1" hangingPunct="1">
              <a:spcBef>
                <a:spcPct val="20000"/>
              </a:spcBef>
              <a:buClr>
                <a:schemeClr val="accent2"/>
              </a:buClr>
              <a:buSzPct val="80000"/>
              <a:buFont typeface="Wingdings" charset="0"/>
              <a:buNone/>
              <a:defRPr/>
            </a:pPr>
            <a:r>
              <a:rPr lang="en-US" b="1" dirty="0">
                <a:effectLst>
                  <a:glow rad="266700">
                    <a:schemeClr val="bg2"/>
                  </a:glow>
                </a:effectLst>
                <a:latin typeface="Arial"/>
                <a:cs typeface="Arial"/>
              </a:rPr>
              <a:t>	Oracle 1	</a:t>
            </a:r>
            <a:r>
              <a:rPr lang="en-US" b="1" dirty="0">
                <a:solidFill>
                  <a:srgbClr val="FFFFFF"/>
                </a:solidFill>
                <a:effectLst>
                  <a:glow rad="266700">
                    <a:schemeClr val="bg2"/>
                  </a:glow>
                </a:effectLst>
                <a:latin typeface="Arial"/>
                <a:cs typeface="Arial"/>
              </a:rPr>
              <a:t>Accusation</a:t>
            </a:r>
            <a:r>
              <a:rPr lang="en-US" b="1" dirty="0">
                <a:effectLst>
                  <a:glow rad="266700">
                    <a:schemeClr val="bg2"/>
                  </a:glow>
                </a:effectLst>
                <a:latin typeface="Arial"/>
                <a:cs typeface="Arial"/>
              </a:rPr>
              <a:t>	(1:1-15)</a:t>
            </a:r>
          </a:p>
          <a:p>
            <a:pPr eaLnBrk="1" hangingPunct="1">
              <a:spcBef>
                <a:spcPct val="20000"/>
              </a:spcBef>
              <a:buClr>
                <a:schemeClr val="accent2"/>
              </a:buClr>
              <a:buSzPct val="80000"/>
              <a:buFont typeface="Wingdings" charset="0"/>
              <a:buNone/>
              <a:defRPr/>
            </a:pPr>
            <a:r>
              <a:rPr lang="en-US" b="1" dirty="0">
                <a:effectLst>
                  <a:glow rad="266700">
                    <a:schemeClr val="bg2"/>
                  </a:glow>
                </a:effectLst>
                <a:latin typeface="Arial"/>
                <a:cs typeface="Arial"/>
              </a:rPr>
              <a:t>	Oracle 2	</a:t>
            </a:r>
            <a:r>
              <a:rPr lang="en-US" b="1" dirty="0">
                <a:solidFill>
                  <a:srgbClr val="FFFF00"/>
                </a:solidFill>
                <a:effectLst>
                  <a:glow rad="266700">
                    <a:schemeClr val="bg2"/>
                  </a:glow>
                </a:effectLst>
                <a:latin typeface="Arial"/>
                <a:cs typeface="Arial"/>
              </a:rPr>
              <a:t>Assurance</a:t>
            </a:r>
            <a:r>
              <a:rPr lang="en-US" b="1" dirty="0">
                <a:effectLst>
                  <a:glow rad="266700">
                    <a:schemeClr val="bg2"/>
                  </a:glow>
                </a:effectLst>
                <a:latin typeface="Arial"/>
                <a:cs typeface="Arial"/>
              </a:rPr>
              <a:t>	(2:1-9)</a:t>
            </a:r>
          </a:p>
          <a:p>
            <a:pPr eaLnBrk="1" hangingPunct="1">
              <a:spcBef>
                <a:spcPct val="20000"/>
              </a:spcBef>
              <a:buClr>
                <a:schemeClr val="accent2"/>
              </a:buClr>
              <a:buSzPct val="80000"/>
              <a:buFont typeface="Wingdings" charset="0"/>
              <a:buNone/>
              <a:defRPr/>
            </a:pPr>
            <a:r>
              <a:rPr lang="en-US" b="1" dirty="0">
                <a:effectLst>
                  <a:glow rad="266700">
                    <a:schemeClr val="bg2"/>
                  </a:glow>
                </a:effectLst>
                <a:latin typeface="Arial"/>
                <a:cs typeface="Arial"/>
              </a:rPr>
              <a:t>	Oracle 3	</a:t>
            </a:r>
            <a:r>
              <a:rPr lang="en-US" b="1" dirty="0">
                <a:solidFill>
                  <a:srgbClr val="FFFFFF"/>
                </a:solidFill>
                <a:effectLst>
                  <a:glow rad="266700">
                    <a:schemeClr val="bg2"/>
                  </a:glow>
                </a:effectLst>
                <a:latin typeface="Arial"/>
                <a:cs typeface="Arial"/>
              </a:rPr>
              <a:t>Accusation</a:t>
            </a:r>
            <a:r>
              <a:rPr lang="en-US" b="1" dirty="0">
                <a:effectLst>
                  <a:glow rad="266700">
                    <a:schemeClr val="bg2"/>
                  </a:glow>
                </a:effectLst>
                <a:latin typeface="Arial"/>
                <a:cs typeface="Arial"/>
              </a:rPr>
              <a:t>	(2:10-19)</a:t>
            </a:r>
          </a:p>
          <a:p>
            <a:pPr eaLnBrk="1" hangingPunct="1">
              <a:spcBef>
                <a:spcPct val="20000"/>
              </a:spcBef>
              <a:buClr>
                <a:schemeClr val="accent2"/>
              </a:buClr>
              <a:buSzPct val="80000"/>
              <a:buFont typeface="Wingdings" charset="0"/>
              <a:buNone/>
              <a:defRPr/>
            </a:pPr>
            <a:r>
              <a:rPr lang="en-US" b="1" dirty="0">
                <a:effectLst>
                  <a:glow rad="266700">
                    <a:schemeClr val="bg2"/>
                  </a:glow>
                </a:effectLst>
                <a:latin typeface="Arial"/>
                <a:cs typeface="Arial"/>
              </a:rPr>
              <a:t>	Oracle 4	</a:t>
            </a:r>
            <a:r>
              <a:rPr lang="en-US" b="1" dirty="0">
                <a:solidFill>
                  <a:srgbClr val="FFFF00"/>
                </a:solidFill>
                <a:effectLst>
                  <a:glow rad="266700">
                    <a:schemeClr val="bg2"/>
                  </a:glow>
                </a:effectLst>
                <a:latin typeface="Arial"/>
                <a:cs typeface="Arial"/>
              </a:rPr>
              <a:t>Assurance</a:t>
            </a:r>
            <a:r>
              <a:rPr lang="en-US" b="1" dirty="0">
                <a:effectLst>
                  <a:glow rad="266700">
                    <a:schemeClr val="bg2"/>
                  </a:glow>
                </a:effectLst>
                <a:latin typeface="Arial"/>
                <a:cs typeface="Arial"/>
              </a:rPr>
              <a:t> 	(2:20-23)</a:t>
            </a:r>
            <a:br>
              <a:rPr lang="en-US" b="1" dirty="0">
                <a:effectLst>
                  <a:glow rad="266700">
                    <a:schemeClr val="bg2"/>
                  </a:glow>
                </a:effectLst>
                <a:latin typeface="Arial"/>
                <a:cs typeface="Arial"/>
              </a:rPr>
            </a:br>
            <a:r>
              <a:rPr lang="en-US" sz="1600" b="1" dirty="0">
                <a:effectLst>
                  <a:glow rad="266700">
                    <a:schemeClr val="bg2"/>
                  </a:glow>
                </a:effectLst>
                <a:latin typeface="Arial"/>
                <a:cs typeface="Arial"/>
              </a:rPr>
              <a:t> </a:t>
            </a:r>
            <a:br>
              <a:rPr lang="en-US" sz="1600" b="1" dirty="0">
                <a:effectLst>
                  <a:glow rad="266700">
                    <a:schemeClr val="bg2"/>
                  </a:glow>
                </a:effectLst>
                <a:latin typeface="Arial"/>
                <a:cs typeface="Arial"/>
              </a:rPr>
            </a:br>
            <a:endParaRPr lang="en-US" sz="1600" b="1" dirty="0">
              <a:effectLst>
                <a:glow rad="266700">
                  <a:schemeClr val="bg2"/>
                </a:glow>
              </a:effectLst>
              <a:latin typeface="Arial"/>
              <a:cs typeface="Arial"/>
            </a:endParaRPr>
          </a:p>
        </p:txBody>
      </p:sp>
      <p:sp>
        <p:nvSpPr>
          <p:cNvPr id="2" name="Lightning Bolt 1">
            <a:extLst>
              <a:ext uri="{FF2B5EF4-FFF2-40B4-BE49-F238E27FC236}">
                <a16:creationId xmlns:a16="http://schemas.microsoft.com/office/drawing/2014/main" id="{630063A0-D7AA-3E3A-859A-7A08D8396286}"/>
              </a:ext>
            </a:extLst>
          </p:cNvPr>
          <p:cNvSpPr/>
          <p:nvPr/>
        </p:nvSpPr>
        <p:spPr bwMode="auto">
          <a:xfrm>
            <a:off x="1078234" y="5013176"/>
            <a:ext cx="1514128" cy="1512168"/>
          </a:xfrm>
          <a:prstGeom prst="lightningBol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7" name="Lightning Bolt 6">
            <a:extLst>
              <a:ext uri="{FF2B5EF4-FFF2-40B4-BE49-F238E27FC236}">
                <a16:creationId xmlns:a16="http://schemas.microsoft.com/office/drawing/2014/main" id="{273C7245-FB96-0FFF-4948-F06E4F193CEE}"/>
              </a:ext>
            </a:extLst>
          </p:cNvPr>
          <p:cNvSpPr/>
          <p:nvPr/>
        </p:nvSpPr>
        <p:spPr bwMode="auto">
          <a:xfrm>
            <a:off x="4751438" y="5013176"/>
            <a:ext cx="1514128" cy="1512168"/>
          </a:xfrm>
          <a:prstGeom prst="lightningBol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3" name="Heart 2">
            <a:extLst>
              <a:ext uri="{FF2B5EF4-FFF2-40B4-BE49-F238E27FC236}">
                <a16:creationId xmlns:a16="http://schemas.microsoft.com/office/drawing/2014/main" id="{F1947C46-C85A-0B86-6D05-97BE75C3F772}"/>
              </a:ext>
            </a:extLst>
          </p:cNvPr>
          <p:cNvSpPr/>
          <p:nvPr/>
        </p:nvSpPr>
        <p:spPr bwMode="auto">
          <a:xfrm>
            <a:off x="2915816" y="5013176"/>
            <a:ext cx="1512168" cy="1512168"/>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9" name="Heart 8">
            <a:extLst>
              <a:ext uri="{FF2B5EF4-FFF2-40B4-BE49-F238E27FC236}">
                <a16:creationId xmlns:a16="http://schemas.microsoft.com/office/drawing/2014/main" id="{06D1DFF9-ECB4-9DEB-E1D0-EDB3D42DBB4F}"/>
              </a:ext>
            </a:extLst>
          </p:cNvPr>
          <p:cNvSpPr/>
          <p:nvPr/>
        </p:nvSpPr>
        <p:spPr bwMode="auto">
          <a:xfrm>
            <a:off x="6589020" y="5013176"/>
            <a:ext cx="1512168" cy="1512168"/>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strVal val="#ppt_w*0.70"/>
                                          </p:val>
                                        </p:tav>
                                        <p:tav tm="100000">
                                          <p:val>
                                            <p:strVal val="#ppt_w"/>
                                          </p:val>
                                        </p:tav>
                                      </p:tavLst>
                                    </p:anim>
                                    <p:anim calcmode="lin" valueType="num">
                                      <p:cBhvr>
                                        <p:cTn id="26" dur="1000" fill="hold"/>
                                        <p:tgtEl>
                                          <p:spTgt spid="3"/>
                                        </p:tgtEl>
                                        <p:attrNameLst>
                                          <p:attrName>ppt_h</p:attrName>
                                        </p:attrNameLst>
                                      </p:cBhvr>
                                      <p:tavLst>
                                        <p:tav tm="0">
                                          <p:val>
                                            <p:strVal val="#ppt_h"/>
                                          </p:val>
                                        </p:tav>
                                        <p:tav tm="100000">
                                          <p:val>
                                            <p:strVal val="#ppt_h"/>
                                          </p:val>
                                        </p:tav>
                                      </p:tavLst>
                                    </p:anim>
                                    <p:animEffect transition="in" filter="fade">
                                      <p:cBhvr>
                                        <p:cTn id="27" dur="1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80">
                                          <p:stCondLst>
                                            <p:cond delay="0"/>
                                          </p:stCondLst>
                                        </p:cTn>
                                        <p:tgtEl>
                                          <p:spTgt spid="7"/>
                                        </p:tgtEl>
                                      </p:cBhvr>
                                    </p:animEffect>
                                    <p:anim calcmode="lin" valueType="num">
                                      <p:cBhvr>
                                        <p:cTn id="3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8" dur="26">
                                          <p:stCondLst>
                                            <p:cond delay="650"/>
                                          </p:stCondLst>
                                        </p:cTn>
                                        <p:tgtEl>
                                          <p:spTgt spid="7"/>
                                        </p:tgtEl>
                                      </p:cBhvr>
                                      <p:to x="100000" y="60000"/>
                                    </p:animScale>
                                    <p:animScale>
                                      <p:cBhvr>
                                        <p:cTn id="39" dur="166" decel="50000">
                                          <p:stCondLst>
                                            <p:cond delay="676"/>
                                          </p:stCondLst>
                                        </p:cTn>
                                        <p:tgtEl>
                                          <p:spTgt spid="7"/>
                                        </p:tgtEl>
                                      </p:cBhvr>
                                      <p:to x="100000" y="100000"/>
                                    </p:animScale>
                                    <p:animScale>
                                      <p:cBhvr>
                                        <p:cTn id="40" dur="26">
                                          <p:stCondLst>
                                            <p:cond delay="1312"/>
                                          </p:stCondLst>
                                        </p:cTn>
                                        <p:tgtEl>
                                          <p:spTgt spid="7"/>
                                        </p:tgtEl>
                                      </p:cBhvr>
                                      <p:to x="100000" y="80000"/>
                                    </p:animScale>
                                    <p:animScale>
                                      <p:cBhvr>
                                        <p:cTn id="41" dur="166" decel="50000">
                                          <p:stCondLst>
                                            <p:cond delay="1338"/>
                                          </p:stCondLst>
                                        </p:cTn>
                                        <p:tgtEl>
                                          <p:spTgt spid="7"/>
                                        </p:tgtEl>
                                      </p:cBhvr>
                                      <p:to x="100000" y="100000"/>
                                    </p:animScale>
                                    <p:animScale>
                                      <p:cBhvr>
                                        <p:cTn id="42" dur="26">
                                          <p:stCondLst>
                                            <p:cond delay="1642"/>
                                          </p:stCondLst>
                                        </p:cTn>
                                        <p:tgtEl>
                                          <p:spTgt spid="7"/>
                                        </p:tgtEl>
                                      </p:cBhvr>
                                      <p:to x="100000" y="90000"/>
                                    </p:animScale>
                                    <p:animScale>
                                      <p:cBhvr>
                                        <p:cTn id="43" dur="166" decel="50000">
                                          <p:stCondLst>
                                            <p:cond delay="1668"/>
                                          </p:stCondLst>
                                        </p:cTn>
                                        <p:tgtEl>
                                          <p:spTgt spid="7"/>
                                        </p:tgtEl>
                                      </p:cBhvr>
                                      <p:to x="100000" y="100000"/>
                                    </p:animScale>
                                    <p:animScale>
                                      <p:cBhvr>
                                        <p:cTn id="44" dur="26">
                                          <p:stCondLst>
                                            <p:cond delay="1808"/>
                                          </p:stCondLst>
                                        </p:cTn>
                                        <p:tgtEl>
                                          <p:spTgt spid="7"/>
                                        </p:tgtEl>
                                      </p:cBhvr>
                                      <p:to x="100000" y="95000"/>
                                    </p:animScale>
                                    <p:animScale>
                                      <p:cBhvr>
                                        <p:cTn id="45" dur="166" decel="50000">
                                          <p:stCondLst>
                                            <p:cond delay="1834"/>
                                          </p:stCondLst>
                                        </p:cTn>
                                        <p:tgtEl>
                                          <p:spTgt spid="7"/>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1000" fill="hold"/>
                                        <p:tgtEl>
                                          <p:spTgt spid="9"/>
                                        </p:tgtEl>
                                        <p:attrNameLst>
                                          <p:attrName>ppt_w</p:attrName>
                                        </p:attrNameLst>
                                      </p:cBhvr>
                                      <p:tavLst>
                                        <p:tav tm="0">
                                          <p:val>
                                            <p:strVal val="#ppt_w*0.70"/>
                                          </p:val>
                                        </p:tav>
                                        <p:tav tm="100000">
                                          <p:val>
                                            <p:strVal val="#ppt_w"/>
                                          </p:val>
                                        </p:tav>
                                      </p:tavLst>
                                    </p:anim>
                                    <p:anim calcmode="lin" valueType="num">
                                      <p:cBhvr>
                                        <p:cTn id="51" dur="1000" fill="hold"/>
                                        <p:tgtEl>
                                          <p:spTgt spid="9"/>
                                        </p:tgtEl>
                                        <p:attrNameLst>
                                          <p:attrName>ppt_h</p:attrName>
                                        </p:attrNameLst>
                                      </p:cBhvr>
                                      <p:tavLst>
                                        <p:tav tm="0">
                                          <p:val>
                                            <p:strVal val="#ppt_h"/>
                                          </p:val>
                                        </p:tav>
                                        <p:tav tm="100000">
                                          <p:val>
                                            <p:strVal val="#ppt_h"/>
                                          </p:val>
                                        </p:tav>
                                      </p:tavLst>
                                    </p:anim>
                                    <p:animEffect transition="in" filter="fade">
                                      <p:cBhvr>
                                        <p:cTn id="52" dur="10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3187">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3187">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93187">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93187">
                                            <p:txEl>
                                              <p:pRg st="3" end="3"/>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31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P spid="2" grpId="0" animBg="1"/>
      <p:bldP spid="7" grpId="0" animBg="1"/>
      <p:bldP spid="3"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536" y="1700808"/>
            <a:ext cx="8388424" cy="3196992"/>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Sometimes things don</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go our way even when we follow God</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 leading.</a:t>
            </a:r>
          </a:p>
        </p:txBody>
      </p:sp>
    </p:spTree>
    <p:extLst>
      <p:ext uri="{BB962C8B-B14F-4D97-AF65-F5344CB8AC3E}">
        <p14:creationId xmlns:p14="http://schemas.microsoft.com/office/powerpoint/2010/main" val="2028786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48"/>
          <p:cNvSpPr>
            <a:spLocks noChangeArrowheads="1"/>
          </p:cNvSpPr>
          <p:nvPr/>
        </p:nvSpPr>
        <p:spPr bwMode="auto">
          <a:xfrm>
            <a:off x="0" y="5580063"/>
            <a:ext cx="1841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sz="2800">
              <a:latin typeface="Arial" charset="0"/>
              <a:cs typeface="Arial" charset="0"/>
            </a:endParaRPr>
          </a:p>
        </p:txBody>
      </p:sp>
      <p:graphicFrame>
        <p:nvGraphicFramePr>
          <p:cNvPr id="65015" name="Group 503"/>
          <p:cNvGraphicFramePr>
            <a:graphicFrameLocks noGrp="1"/>
          </p:cNvGraphicFramePr>
          <p:nvPr/>
        </p:nvGraphicFramePr>
        <p:xfrm>
          <a:off x="-36513" y="193675"/>
          <a:ext cx="9180513" cy="6935157"/>
        </p:xfrm>
        <a:graphic>
          <a:graphicData uri="http://schemas.openxmlformats.org/drawingml/2006/table">
            <a:tbl>
              <a:tblPr/>
              <a:tblGrid>
                <a:gridCol w="2351967">
                  <a:extLst>
                    <a:ext uri="{9D8B030D-6E8A-4147-A177-3AD203B41FA5}">
                      <a16:colId xmlns:a16="http://schemas.microsoft.com/office/drawing/2014/main" val="20000"/>
                    </a:ext>
                  </a:extLst>
                </a:gridCol>
                <a:gridCol w="2257503">
                  <a:extLst>
                    <a:ext uri="{9D8B030D-6E8A-4147-A177-3AD203B41FA5}">
                      <a16:colId xmlns:a16="http://schemas.microsoft.com/office/drawing/2014/main" val="20001"/>
                    </a:ext>
                  </a:extLst>
                </a:gridCol>
                <a:gridCol w="2294327">
                  <a:extLst>
                    <a:ext uri="{9D8B030D-6E8A-4147-A177-3AD203B41FA5}">
                      <a16:colId xmlns:a16="http://schemas.microsoft.com/office/drawing/2014/main" val="20002"/>
                    </a:ext>
                  </a:extLst>
                </a:gridCol>
                <a:gridCol w="2276716">
                  <a:extLst>
                    <a:ext uri="{9D8B030D-6E8A-4147-A177-3AD203B41FA5}">
                      <a16:colId xmlns:a16="http://schemas.microsoft.com/office/drawing/2014/main" val="20003"/>
                    </a:ext>
                  </a:extLst>
                </a:gridCol>
              </a:tblGrid>
              <a:tr h="533380">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900" b="1" i="0" u="none" strike="noStrike" cap="none" normalizeH="0" baseline="0" dirty="0">
                          <a:ln>
                            <a:noFill/>
                          </a:ln>
                          <a:solidFill>
                            <a:schemeClr val="tx1"/>
                          </a:solidFill>
                          <a:effectLst/>
                          <a:latin typeface="Arial" charset="0"/>
                          <a:ea typeface="Arial" charset="0"/>
                          <a:cs typeface="Arial" charset="0"/>
                        </a:rPr>
                        <a:t>Drought for Neglected Temple Rebuilding</a:t>
                      </a:r>
                      <a:endParaRPr kumimoji="0" lang="en-GB" altLang="zh-CN" sz="2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338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900" b="1" i="0" u="none" strike="noStrike" cap="none" normalizeH="0" baseline="0">
                          <a:ln>
                            <a:noFill/>
                          </a:ln>
                          <a:solidFill>
                            <a:schemeClr val="tx1"/>
                          </a:solidFill>
                          <a:effectLst/>
                          <a:latin typeface="Arial" charset="0"/>
                          <a:ea typeface="Arial" charset="0"/>
                          <a:cs typeface="Arial" charset="0"/>
                        </a:rPr>
                        <a:t>Temple </a:t>
                      </a:r>
                      <a:endParaRPr kumimoji="0" lang="en-GB" altLang="zh-CN" sz="54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900" b="1" i="0" u="none" strike="noStrike" cap="none" normalizeH="0" baseline="0">
                          <a:ln>
                            <a:noFill/>
                          </a:ln>
                          <a:solidFill>
                            <a:schemeClr val="tx1"/>
                          </a:solidFill>
                          <a:effectLst/>
                          <a:latin typeface="Arial" charset="0"/>
                          <a:ea typeface="Arial" charset="0"/>
                          <a:cs typeface="Arial" charset="0"/>
                        </a:rPr>
                        <a:t>Blessings </a:t>
                      </a:r>
                      <a:endParaRPr kumimoji="0" lang="en-GB" altLang="zh-CN" sz="28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extLst>
                  <a:ext uri="{0D108BD9-81ED-4DB2-BD59-A6C34878D82A}">
                    <a16:rowId xmlns:a16="http://schemas.microsoft.com/office/drawing/2014/main" val="10001"/>
                  </a:ext>
                </a:extLst>
              </a:tr>
              <a:tr h="7010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Arial" charset="0"/>
                          <a:ea typeface="Arial" charset="0"/>
                          <a:cs typeface="Arial" charset="0"/>
                        </a:rPr>
                        <a:t>Wrong </a:t>
                      </a:r>
                      <a:endParaRPr kumimoji="0" lang="en-GB" altLang="zh-CN" sz="20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Arial" charset="0"/>
                          <a:ea typeface="Arial" charset="0"/>
                          <a:cs typeface="Arial" charset="0"/>
                        </a:rPr>
                        <a:t>Priorities </a:t>
                      </a:r>
                      <a:endParaRPr kumimoji="0" lang="en-GB" altLang="zh-CN" sz="2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Arial" charset="0"/>
                          <a:ea typeface="Arial" charset="0"/>
                          <a:cs typeface="Arial" charset="0"/>
                        </a:rPr>
                        <a:t>Greater </a:t>
                      </a:r>
                      <a:endParaRPr kumimoji="0" lang="en-GB" altLang="zh-CN" sz="20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Arial" charset="0"/>
                          <a:ea typeface="Arial" charset="0"/>
                          <a:cs typeface="Arial" charset="0"/>
                        </a:rPr>
                        <a:t>Glory </a:t>
                      </a:r>
                      <a:endParaRPr kumimoji="0" lang="en-GB" altLang="zh-CN" sz="2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Arial" charset="0"/>
                          <a:ea typeface="Arial" charset="0"/>
                          <a:cs typeface="Arial" charset="0"/>
                        </a:rPr>
                        <a:t>Drought </a:t>
                      </a:r>
                      <a:endParaRPr kumimoji="0" lang="en-GB" altLang="zh-CN" sz="2000" b="0" i="0" u="none" strike="noStrike" cap="none" normalizeH="0" baseline="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Arial" charset="0"/>
                          <a:ea typeface="Arial" charset="0"/>
                          <a:cs typeface="Arial" charset="0"/>
                        </a:rPr>
                        <a:t>Judgment </a:t>
                      </a:r>
                      <a:endParaRPr kumimoji="0" lang="en-GB" altLang="zh-CN" sz="2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dirty="0">
                          <a:ln>
                            <a:noFill/>
                          </a:ln>
                          <a:solidFill>
                            <a:schemeClr val="tx1"/>
                          </a:solidFill>
                          <a:effectLst/>
                          <a:latin typeface="Arial" charset="0"/>
                          <a:ea typeface="Arial" charset="0"/>
                          <a:cs typeface="Arial" charset="0"/>
                        </a:rPr>
                        <a:t>Zerubbabel</a:t>
                      </a:r>
                      <a:r>
                        <a:rPr kumimoji="0" lang="mr-IN" altLang="zh-CN" sz="2000" b="1" i="0" u="none" strike="noStrike" cap="none" normalizeH="0" baseline="0" dirty="0">
                          <a:ln>
                            <a:noFill/>
                          </a:ln>
                          <a:solidFill>
                            <a:schemeClr val="tx1"/>
                          </a:solidFill>
                          <a:effectLst/>
                          <a:latin typeface="Arial" charset="0"/>
                          <a:ea typeface="Arial" charset="0"/>
                          <a:cs typeface="Arial" charset="0"/>
                        </a:rPr>
                        <a:t>'</a:t>
                      </a:r>
                      <a:r>
                        <a:rPr kumimoji="0" lang="en-GB" altLang="zh-CN" sz="2000" b="1" i="0" u="none" strike="noStrike" cap="none" normalizeH="0" baseline="0" dirty="0">
                          <a:ln>
                            <a:noFill/>
                          </a:ln>
                          <a:solidFill>
                            <a:schemeClr val="tx1"/>
                          </a:solidFill>
                          <a:effectLst/>
                          <a:latin typeface="Arial" charset="0"/>
                          <a:ea typeface="Arial" charset="0"/>
                          <a:cs typeface="Arial" charset="0"/>
                        </a:rPr>
                        <a:t>s Authority </a:t>
                      </a:r>
                      <a:endParaRPr kumimoji="0" lang="en-GB" altLang="zh-CN" sz="2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2"/>
                  </a:ext>
                </a:extLst>
              </a:tr>
              <a:tr h="4174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1 </a:t>
                      </a:r>
                      <a:endParaRPr kumimoji="0" lang="en-GB" altLang="zh-CN" sz="4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2:1-9 </a:t>
                      </a:r>
                      <a:endParaRPr kumimoji="0" lang="en-GB" altLang="zh-CN" sz="4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2:10-19 </a:t>
                      </a:r>
                      <a:endParaRPr kumimoji="0" lang="en-GB" altLang="zh-CN" sz="4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2:20-23 </a:t>
                      </a:r>
                      <a:endParaRPr kumimoji="0" lang="en-GB" altLang="zh-CN" sz="18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3"/>
                  </a:ext>
                </a:extLst>
              </a:tr>
              <a:tr h="4983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Rebuke #1</a:t>
                      </a:r>
                      <a:endParaRPr kumimoji="0" lang="en-GB" altLang="zh-CN" sz="4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rgbClr val="FFFF00"/>
                          </a:solidFill>
                          <a:effectLst/>
                          <a:latin typeface="Arial" charset="0"/>
                          <a:ea typeface="Arial" charset="0"/>
                          <a:cs typeface="Arial" charset="0"/>
                        </a:rPr>
                        <a:t>Promise #1</a:t>
                      </a:r>
                      <a:endParaRPr kumimoji="0" lang="en-GB" altLang="zh-CN" sz="4000" b="0" i="0" u="none" strike="noStrike" cap="none" normalizeH="0" baseline="0" dirty="0">
                        <a:ln>
                          <a:noFill/>
                        </a:ln>
                        <a:solidFill>
                          <a:srgbClr val="FFFF00"/>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Rebuke #2 </a:t>
                      </a:r>
                      <a:endParaRPr kumimoji="0" lang="en-GB" altLang="zh-CN" sz="4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rgbClr val="FFFF00"/>
                          </a:solidFill>
                          <a:effectLst/>
                          <a:latin typeface="Arial" charset="0"/>
                          <a:ea typeface="Arial" charset="0"/>
                          <a:cs typeface="Arial" charset="0"/>
                        </a:rPr>
                        <a:t>Promise #2 </a:t>
                      </a:r>
                      <a:endParaRPr kumimoji="0" lang="en-GB" altLang="zh-CN" sz="4000" b="0" i="0" u="none" strike="noStrike" cap="none" normalizeH="0" baseline="0" dirty="0">
                        <a:ln>
                          <a:noFill/>
                        </a:ln>
                        <a:solidFill>
                          <a:srgbClr val="FFFF00"/>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4"/>
                  </a:ext>
                </a:extLst>
              </a:tr>
              <a:tr h="20421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r-IN" altLang="zh-CN" sz="1600" b="1" i="0" u="none" strike="noStrike" cap="none" normalizeH="0" baseline="0" dirty="0">
                          <a:ln>
                            <a:noFill/>
                          </a:ln>
                          <a:solidFill>
                            <a:schemeClr val="tx1"/>
                          </a:solidFill>
                          <a:effectLst/>
                          <a:latin typeface="Arial" charset="0"/>
                          <a:ea typeface="Arial" charset="0"/>
                          <a:cs typeface="Arial" charset="0"/>
                        </a:rPr>
                        <a:t>"</a:t>
                      </a:r>
                      <a:r>
                        <a:rPr kumimoji="0" lang="en-GB" altLang="zh-CN" sz="1600" b="1" i="0" u="none" strike="noStrike" cap="none" normalizeH="0" baseline="0" dirty="0">
                          <a:ln>
                            <a:noFill/>
                          </a:ln>
                          <a:solidFill>
                            <a:schemeClr val="tx1"/>
                          </a:solidFill>
                          <a:effectLst/>
                          <a:latin typeface="Arial" charset="0"/>
                          <a:ea typeface="Arial" charset="0"/>
                          <a:cs typeface="Arial" charset="0"/>
                        </a:rPr>
                        <a:t>Is it a time for you… to be living in your panelled houses, while this house remains in ruins? …Go… and build </a:t>
                      </a:r>
                      <a:br>
                        <a:rPr kumimoji="0" lang="en-GB" altLang="zh-CN" sz="1600" b="1" i="0" u="none" strike="noStrike" cap="none" normalizeH="0" baseline="0" dirty="0">
                          <a:ln>
                            <a:noFill/>
                          </a:ln>
                          <a:solidFill>
                            <a:schemeClr val="tx1"/>
                          </a:solidFill>
                          <a:effectLst/>
                          <a:latin typeface="Arial" charset="0"/>
                          <a:ea typeface="Arial" charset="0"/>
                          <a:cs typeface="Arial" charset="0"/>
                        </a:rPr>
                      </a:br>
                      <a:r>
                        <a:rPr kumimoji="0" lang="en-GB" altLang="zh-CN" sz="1600" b="1" i="0" u="none" strike="noStrike" cap="none" normalizeH="0" baseline="0" dirty="0">
                          <a:ln>
                            <a:noFill/>
                          </a:ln>
                          <a:solidFill>
                            <a:schemeClr val="tx1"/>
                          </a:solidFill>
                          <a:effectLst/>
                          <a:latin typeface="Arial" charset="0"/>
                          <a:ea typeface="Arial" charset="0"/>
                          <a:cs typeface="Arial" charset="0"/>
                        </a:rPr>
                        <a:t>the house</a:t>
                      </a:r>
                      <a:r>
                        <a:rPr kumimoji="0" lang="mr-IN" altLang="zh-CN" sz="1600" b="1" i="0" u="none" strike="noStrike" cap="none" normalizeH="0" baseline="0" dirty="0">
                          <a:ln>
                            <a:noFill/>
                          </a:ln>
                          <a:solidFill>
                            <a:schemeClr val="tx1"/>
                          </a:solidFill>
                          <a:effectLst/>
                          <a:latin typeface="Arial" charset="0"/>
                          <a:ea typeface="Arial" charset="0"/>
                          <a:cs typeface="Arial" charset="0"/>
                        </a:rPr>
                        <a:t>"</a:t>
                      </a:r>
                      <a:r>
                        <a:rPr kumimoji="0" lang="en-GB" altLang="zh-CN" sz="1600" b="1" i="0" u="none" strike="noStrike" cap="none" normalizeH="0" baseline="0" dirty="0">
                          <a:ln>
                            <a:noFill/>
                          </a:ln>
                          <a:solidFill>
                            <a:schemeClr val="tx1"/>
                          </a:solidFill>
                          <a:effectLst/>
                          <a:latin typeface="Arial" charset="0"/>
                          <a:ea typeface="Arial"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Arial" charset="0"/>
                          <a:ea typeface="Arial" charset="0"/>
                          <a:cs typeface="Arial" charset="0"/>
                        </a:rPr>
                        <a:t>(1:4, 8a)</a:t>
                      </a:r>
                      <a:endParaRPr kumimoji="0" lang="en-GB" altLang="zh-CN" sz="1800" b="1"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r-IN" altLang="zh-CN" sz="1600" b="1" i="0" u="none" strike="noStrike" cap="none" normalizeH="0" baseline="0" dirty="0">
                          <a:ln>
                            <a:noFill/>
                          </a:ln>
                          <a:solidFill>
                            <a:schemeClr val="tx1"/>
                          </a:solidFill>
                          <a:effectLst/>
                          <a:latin typeface="Arial" charset="0"/>
                          <a:ea typeface="Arial" charset="0"/>
                          <a:cs typeface="Arial" charset="0"/>
                        </a:rPr>
                        <a:t>"</a:t>
                      </a:r>
                      <a:r>
                        <a:rPr kumimoji="0" lang="en-GB" altLang="zh-CN" sz="1600" b="1" i="0" u="none" strike="noStrike" cap="none" normalizeH="0" baseline="0" dirty="0">
                          <a:ln>
                            <a:noFill/>
                          </a:ln>
                          <a:solidFill>
                            <a:schemeClr val="tx1"/>
                          </a:solidFill>
                          <a:effectLst/>
                          <a:latin typeface="Arial" charset="0"/>
                          <a:ea typeface="Arial" charset="0"/>
                          <a:cs typeface="Arial" charset="0"/>
                        </a:rPr>
                        <a:t>I will fill this house with glory…The glory of this present house will be greater than the glory of the former house</a:t>
                      </a:r>
                      <a:r>
                        <a:rPr kumimoji="0" lang="mr-IN" altLang="zh-CN" sz="1600" b="1" i="0" u="none" strike="noStrike" cap="none" normalizeH="0" baseline="0" dirty="0">
                          <a:ln>
                            <a:noFill/>
                          </a:ln>
                          <a:solidFill>
                            <a:schemeClr val="tx1"/>
                          </a:solidFill>
                          <a:effectLst/>
                          <a:latin typeface="Arial" charset="0"/>
                          <a:ea typeface="Arial" charset="0"/>
                          <a:cs typeface="Arial" charset="0"/>
                        </a:rPr>
                        <a:t>"</a:t>
                      </a:r>
                      <a:r>
                        <a:rPr kumimoji="0" lang="en-GB" altLang="zh-CN" sz="1600" b="1" i="0" u="none" strike="noStrike" cap="none" normalizeH="0" baseline="0" dirty="0">
                          <a:ln>
                            <a:noFill/>
                          </a:ln>
                          <a:solidFill>
                            <a:schemeClr val="tx1"/>
                          </a:solidFill>
                          <a:effectLst/>
                          <a:latin typeface="Arial" charset="0"/>
                          <a:ea typeface="Arial" charset="0"/>
                          <a:cs typeface="Arial" charset="0"/>
                        </a:rPr>
                        <a:t> </a:t>
                      </a:r>
                      <a:endParaRPr kumimoji="0" lang="en-GB" altLang="zh-CN" sz="1800" b="1"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Arial" charset="0"/>
                          <a:ea typeface="Arial" charset="0"/>
                          <a:cs typeface="Arial" charset="0"/>
                        </a:rPr>
                        <a:t>(2:7b, 9a)  </a:t>
                      </a:r>
                      <a:endParaRPr kumimoji="0" lang="en-GB" altLang="zh-CN" sz="4000" b="1"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r-IN" altLang="zh-CN" sz="1600" b="1" i="0" u="none" strike="noStrike" cap="none" normalizeH="0" baseline="0" dirty="0">
                          <a:ln>
                            <a:noFill/>
                          </a:ln>
                          <a:solidFill>
                            <a:schemeClr val="tx1"/>
                          </a:solidFill>
                          <a:effectLst/>
                          <a:latin typeface="Arial" charset="0"/>
                          <a:ea typeface="Arial" charset="0"/>
                          <a:cs typeface="Arial" charset="0"/>
                        </a:rPr>
                        <a:t>"</a:t>
                      </a:r>
                      <a:r>
                        <a:rPr kumimoji="0" lang="en-GB" altLang="zh-CN" sz="1600" b="1" i="0" u="none" strike="noStrike" cap="none" normalizeH="0" baseline="0" dirty="0">
                          <a:ln>
                            <a:noFill/>
                          </a:ln>
                          <a:solidFill>
                            <a:schemeClr val="tx1"/>
                          </a:solidFill>
                          <a:effectLst/>
                          <a:latin typeface="Arial" charset="0"/>
                          <a:ea typeface="Arial" charset="0"/>
                          <a:cs typeface="Arial" charset="0"/>
                        </a:rPr>
                        <a:t>Whatever [my people] do and whatever they offer is defiled… [yet] from this day on I will bless you</a:t>
                      </a:r>
                      <a:r>
                        <a:rPr kumimoji="0" lang="mr-IN" altLang="zh-CN" sz="1600" b="1" i="0" u="none" strike="noStrike" cap="none" normalizeH="0" baseline="0" dirty="0">
                          <a:ln>
                            <a:noFill/>
                          </a:ln>
                          <a:solidFill>
                            <a:schemeClr val="tx1"/>
                          </a:solidFill>
                          <a:effectLst/>
                          <a:latin typeface="Arial" charset="0"/>
                          <a:ea typeface="Arial" charset="0"/>
                          <a:cs typeface="Arial" charset="0"/>
                        </a:rPr>
                        <a:t>"</a:t>
                      </a:r>
                      <a:r>
                        <a:rPr kumimoji="0" lang="en-GB" altLang="zh-CN" sz="1600" b="1" i="0" u="none" strike="noStrike" cap="none" normalizeH="0" baseline="0" dirty="0">
                          <a:ln>
                            <a:noFill/>
                          </a:ln>
                          <a:solidFill>
                            <a:schemeClr val="tx1"/>
                          </a:solidFill>
                          <a:effectLst/>
                          <a:latin typeface="Arial" charset="0"/>
                          <a:ea typeface="Arial" charset="0"/>
                          <a:cs typeface="Arial" charset="0"/>
                        </a:rPr>
                        <a:t> </a:t>
                      </a:r>
                      <a:endParaRPr kumimoji="0" lang="en-GB" altLang="zh-CN" sz="1800" b="1"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Arial" charset="0"/>
                          <a:ea typeface="Arial" charset="0"/>
                          <a:cs typeface="Arial" charset="0"/>
                        </a:rPr>
                        <a:t>(2:14b, 19b) </a:t>
                      </a:r>
                      <a:endParaRPr kumimoji="0" lang="en-GB" altLang="zh-CN" sz="4000" b="1"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mr-IN" altLang="zh-CN" sz="1600" b="1" i="0" u="none" strike="noStrike" cap="none" normalizeH="0" baseline="0" dirty="0">
                          <a:ln>
                            <a:noFill/>
                          </a:ln>
                          <a:solidFill>
                            <a:schemeClr val="tx1"/>
                          </a:solidFill>
                          <a:effectLst/>
                          <a:latin typeface="Arial" charset="0"/>
                          <a:ea typeface="Arial" charset="0"/>
                          <a:cs typeface="Arial" charset="0"/>
                        </a:rPr>
                        <a:t>"</a:t>
                      </a:r>
                      <a:r>
                        <a:rPr kumimoji="0" lang="en-GB" altLang="zh-CN" sz="1600" b="1" i="0" u="none" strike="noStrike" cap="none" normalizeH="0" baseline="0" dirty="0">
                          <a:ln>
                            <a:noFill/>
                          </a:ln>
                          <a:solidFill>
                            <a:schemeClr val="tx1"/>
                          </a:solidFill>
                          <a:effectLst/>
                          <a:latin typeface="Arial" charset="0"/>
                          <a:ea typeface="Arial" charset="0"/>
                          <a:cs typeface="Arial" charset="0"/>
                        </a:rPr>
                        <a:t>I will shake the heavens and the earth.  I will overturn royal thrones and shatter the power of the foreign kingdoms</a:t>
                      </a:r>
                      <a:r>
                        <a:rPr kumimoji="0" lang="mr-IN" altLang="zh-CN" sz="1600" b="1" i="0" u="none" strike="noStrike" cap="none" normalizeH="0" baseline="0" dirty="0">
                          <a:ln>
                            <a:noFill/>
                          </a:ln>
                          <a:solidFill>
                            <a:schemeClr val="tx1"/>
                          </a:solidFill>
                          <a:effectLst/>
                          <a:latin typeface="Arial" charset="0"/>
                          <a:ea typeface="Arial" charset="0"/>
                          <a:cs typeface="Arial" charset="0"/>
                        </a:rPr>
                        <a:t>"</a:t>
                      </a:r>
                      <a:r>
                        <a:rPr kumimoji="0" lang="en-GB" altLang="zh-CN" sz="1600" b="1" i="0" u="none" strike="noStrike" cap="none" normalizeH="0" baseline="0" dirty="0">
                          <a:ln>
                            <a:noFill/>
                          </a:ln>
                          <a:solidFill>
                            <a:schemeClr val="tx1"/>
                          </a:solidFill>
                          <a:effectLst/>
                          <a:latin typeface="Arial" charset="0"/>
                          <a:ea typeface="Arial" charset="0"/>
                          <a:cs typeface="Arial" charset="0"/>
                        </a:rPr>
                        <a:t> </a:t>
                      </a:r>
                      <a:endParaRPr kumimoji="0" lang="en-GB" altLang="zh-CN" sz="1800" b="1"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Arial" charset="0"/>
                          <a:ea typeface="Arial" charset="0"/>
                          <a:cs typeface="Arial" charset="0"/>
                        </a:rPr>
                        <a:t>(2:21-22) </a:t>
                      </a:r>
                      <a:endParaRPr kumimoji="0" lang="en-GB" altLang="zh-CN" sz="1800" b="1"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5"/>
                  </a:ext>
                </a:extLst>
              </a:tr>
              <a:tr h="4174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Arial" charset="0"/>
                          <a:ea typeface="Arial" charset="0"/>
                          <a:cs typeface="Arial" charset="0"/>
                        </a:rPr>
                        <a:t>Present </a:t>
                      </a:r>
                      <a:endParaRPr kumimoji="0" lang="en-GB" altLang="zh-CN" sz="4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rgbClr val="FFFF00"/>
                          </a:solidFill>
                          <a:effectLst/>
                          <a:latin typeface="Arial" charset="0"/>
                          <a:ea typeface="Arial" charset="0"/>
                          <a:cs typeface="Arial" charset="0"/>
                        </a:rPr>
                        <a:t>Kingdom </a:t>
                      </a:r>
                      <a:endParaRPr kumimoji="0" lang="en-GB" altLang="zh-CN" sz="4000" b="0" i="0" u="none" strike="noStrike" cap="none" normalizeH="0" baseline="0" dirty="0">
                        <a:ln>
                          <a:noFill/>
                        </a:ln>
                        <a:solidFill>
                          <a:srgbClr val="FFFF00"/>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Present </a:t>
                      </a:r>
                      <a:endParaRPr kumimoji="0" lang="en-GB" altLang="zh-CN" sz="4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rgbClr val="FFFF00"/>
                          </a:solidFill>
                          <a:effectLst/>
                          <a:latin typeface="Arial" charset="0"/>
                          <a:ea typeface="Arial" charset="0"/>
                          <a:cs typeface="Arial" charset="0"/>
                        </a:rPr>
                        <a:t>Kingdom </a:t>
                      </a:r>
                      <a:endParaRPr kumimoji="0" lang="en-GB" altLang="zh-CN" sz="1800" b="0" i="0" u="none" strike="noStrike" cap="none" normalizeH="0" baseline="0" dirty="0">
                        <a:ln>
                          <a:noFill/>
                        </a:ln>
                        <a:solidFill>
                          <a:srgbClr val="FFFF00"/>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6"/>
                  </a:ext>
                </a:extLst>
              </a:tr>
              <a:tr h="4174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Drought </a:t>
                      </a:r>
                      <a:endParaRPr kumimoji="0" lang="en-GB" altLang="zh-CN" sz="4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Arial" charset="0"/>
                          <a:ea typeface="Arial" charset="0"/>
                          <a:cs typeface="Arial" charset="0"/>
                        </a:rPr>
                        <a:t>Sadness </a:t>
                      </a:r>
                      <a:endParaRPr kumimoji="0" lang="en-GB" altLang="zh-CN" sz="4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Food Shortage </a:t>
                      </a:r>
                      <a:endParaRPr kumimoji="0" lang="en-GB" altLang="zh-CN" sz="40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a:ln>
                            <a:noFill/>
                          </a:ln>
                          <a:solidFill>
                            <a:schemeClr val="tx1"/>
                          </a:solidFill>
                          <a:effectLst/>
                          <a:latin typeface="Arial" charset="0"/>
                          <a:ea typeface="Arial" charset="0"/>
                          <a:cs typeface="Arial" charset="0"/>
                        </a:rPr>
                        <a:t>Leadership </a:t>
                      </a:r>
                      <a:endParaRPr kumimoji="0" lang="en-GB" altLang="zh-CN" sz="1800" b="0" i="0" u="none" strike="noStrike" cap="none" normalizeH="0" baseline="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7"/>
                  </a:ext>
                </a:extLst>
              </a:tr>
              <a:tr h="7355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Arial" charset="0"/>
                          <a:ea typeface="Arial" charset="0"/>
                          <a:cs typeface="Arial" charset="0"/>
                        </a:rPr>
                        <a:t>August 29,</a:t>
                      </a:r>
                      <a:endParaRPr kumimoji="0" lang="en-GB" altLang="zh-CN" sz="1800" b="0"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Arial" charset="0"/>
                          <a:ea typeface="Arial" charset="0"/>
                          <a:cs typeface="Arial" charset="0"/>
                        </a:rPr>
                        <a:t>520 </a:t>
                      </a:r>
                      <a:r>
                        <a:rPr kumimoji="0" lang="en-GB" altLang="zh-CN" sz="1600" b="1" i="0" u="none" strike="noStrike" cap="none" normalizeH="0" baseline="0" dirty="0">
                          <a:ln>
                            <a:noFill/>
                          </a:ln>
                          <a:solidFill>
                            <a:schemeClr val="tx1"/>
                          </a:solidFill>
                          <a:effectLst/>
                          <a:latin typeface="Arial" charset="0"/>
                          <a:ea typeface="Arial" charset="0"/>
                          <a:cs typeface="Arial" charset="0"/>
                        </a:rPr>
                        <a:t>BC</a:t>
                      </a:r>
                      <a:endParaRPr kumimoji="0" lang="en-GB" altLang="zh-CN" sz="4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Arial" charset="0"/>
                          <a:ea typeface="Arial" charset="0"/>
                          <a:cs typeface="Arial" charset="0"/>
                        </a:rPr>
                        <a:t>October 17,</a:t>
                      </a:r>
                      <a:endParaRPr kumimoji="0" lang="en-GB" altLang="zh-CN" sz="1800" b="0"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Arial" charset="0"/>
                          <a:ea typeface="Arial" charset="0"/>
                          <a:cs typeface="Arial" charset="0"/>
                        </a:rPr>
                        <a:t>520 </a:t>
                      </a:r>
                      <a:r>
                        <a:rPr kumimoji="0" lang="en-GB" altLang="zh-CN" sz="1600" b="1" i="0" u="none" strike="noStrike" cap="none" normalizeH="0" baseline="0" dirty="0">
                          <a:ln>
                            <a:noFill/>
                          </a:ln>
                          <a:solidFill>
                            <a:schemeClr val="tx1"/>
                          </a:solidFill>
                          <a:effectLst/>
                          <a:latin typeface="Arial" charset="0"/>
                          <a:ea typeface="Arial" charset="0"/>
                          <a:cs typeface="Arial" charset="0"/>
                        </a:rPr>
                        <a:t>BC</a:t>
                      </a:r>
                      <a:endParaRPr kumimoji="0" lang="en-GB" altLang="zh-CN" sz="4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Arial" charset="0"/>
                          <a:ea typeface="Arial" charset="0"/>
                          <a:cs typeface="Arial" charset="0"/>
                        </a:rPr>
                        <a:t>December 18,</a:t>
                      </a:r>
                      <a:endParaRPr kumimoji="0" lang="en-GB" altLang="zh-CN" sz="1800" b="0"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Arial" charset="0"/>
                          <a:ea typeface="Arial" charset="0"/>
                          <a:cs typeface="Arial" charset="0"/>
                        </a:rPr>
                        <a:t>520 </a:t>
                      </a:r>
                      <a:r>
                        <a:rPr kumimoji="0" lang="en-GB" altLang="zh-CN" sz="1600" b="1" i="0" u="none" strike="noStrike" cap="none" normalizeH="0" baseline="0" dirty="0">
                          <a:ln>
                            <a:noFill/>
                          </a:ln>
                          <a:solidFill>
                            <a:schemeClr val="tx1"/>
                          </a:solidFill>
                          <a:effectLst/>
                          <a:latin typeface="Arial" charset="0"/>
                          <a:ea typeface="Arial" charset="0"/>
                          <a:cs typeface="Arial" charset="0"/>
                        </a:rPr>
                        <a:t>BC</a:t>
                      </a:r>
                      <a:endParaRPr kumimoji="0" lang="en-GB" altLang="zh-CN" sz="18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Arial" charset="0"/>
                          <a:ea typeface="Arial" charset="0"/>
                          <a:cs typeface="Arial" charset="0"/>
                        </a:rPr>
                        <a:t>December 18,</a:t>
                      </a:r>
                      <a:endParaRPr kumimoji="0" lang="en-GB" altLang="zh-CN" sz="1800" b="0"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Arial" charset="0"/>
                          <a:ea typeface="Arial" charset="0"/>
                          <a:cs typeface="Arial" charset="0"/>
                        </a:rPr>
                        <a:t>520 </a:t>
                      </a:r>
                      <a:r>
                        <a:rPr kumimoji="0" lang="en-GB" altLang="zh-CN" sz="1600" b="1" i="0" u="none" strike="noStrike" cap="none" normalizeH="0" baseline="0" dirty="0">
                          <a:ln>
                            <a:noFill/>
                          </a:ln>
                          <a:solidFill>
                            <a:schemeClr val="tx1"/>
                          </a:solidFill>
                          <a:effectLst/>
                          <a:latin typeface="Arial" charset="0"/>
                          <a:ea typeface="Arial" charset="0"/>
                          <a:cs typeface="Arial" charset="0"/>
                        </a:rPr>
                        <a:t>BC</a:t>
                      </a:r>
                      <a:endParaRPr kumimoji="0" lang="en-GB" altLang="zh-CN" sz="4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8"/>
                  </a:ext>
                </a:extLst>
              </a:tr>
              <a:tr h="395201">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900" b="1" i="0" u="none" strike="noStrike" cap="none" normalizeH="0" baseline="0" dirty="0">
                          <a:ln>
                            <a:noFill/>
                          </a:ln>
                          <a:solidFill>
                            <a:schemeClr val="tx1"/>
                          </a:solidFill>
                          <a:effectLst/>
                          <a:latin typeface="Arial" charset="0"/>
                          <a:ea typeface="Arial" charset="0"/>
                          <a:cs typeface="Arial" charset="0"/>
                        </a:rPr>
                        <a:t>Jerusalem</a:t>
                      </a:r>
                      <a:endParaRPr kumimoji="0" lang="en-GB" altLang="zh-CN" sz="18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130099" name="Rectangle 2"/>
          <p:cNvSpPr>
            <a:spLocks noGrp="1" noChangeArrowheads="1"/>
          </p:cNvSpPr>
          <p:nvPr>
            <p:ph type="title"/>
          </p:nvPr>
        </p:nvSpPr>
        <p:spPr>
          <a:xfrm>
            <a:off x="0" y="0"/>
            <a:ext cx="9144000" cy="762000"/>
          </a:xfrm>
          <a:solidFill>
            <a:schemeClr val="bg2"/>
          </a:solidFill>
        </p:spPr>
        <p:txBody>
          <a:bodyPr/>
          <a:lstStyle/>
          <a:p>
            <a:pPr eaLnBrk="1" hangingPunct="1"/>
            <a:r>
              <a:rPr lang="en-US" sz="2800">
                <a:solidFill>
                  <a:srgbClr val="FFFFFF"/>
                </a:solidFill>
                <a:effectLst/>
                <a:latin typeface="Arial" charset="0"/>
                <a:ea typeface="ＭＳ Ｐゴシック" charset="0"/>
                <a:cs typeface="Arial" charset="0"/>
              </a:rPr>
              <a:t>Drought for Neglecting Temple Rebuilding</a:t>
            </a:r>
            <a:endParaRPr lang="en-US" sz="4000">
              <a:solidFill>
                <a:srgbClr val="FFFFFF"/>
              </a:solidFill>
              <a:effectLst/>
              <a:latin typeface="Arial" charset="0"/>
              <a:ea typeface="ＭＳ Ｐゴシック" charset="0"/>
              <a:cs typeface="Arial" charset="0"/>
            </a:endParaRPr>
          </a:p>
        </p:txBody>
      </p:sp>
      <p:sp>
        <p:nvSpPr>
          <p:cNvPr id="130100" name="Text Box 492"/>
          <p:cNvSpPr txBox="1">
            <a:spLocks noChangeArrowheads="1"/>
          </p:cNvSpPr>
          <p:nvPr/>
        </p:nvSpPr>
        <p:spPr bwMode="auto">
          <a:xfrm>
            <a:off x="8534400" y="-49213"/>
            <a:ext cx="612775" cy="40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640</a:t>
            </a:r>
          </a:p>
        </p:txBody>
      </p:sp>
    </p:spTree>
  </p:cSld>
  <p:clrMapOvr>
    <a:masterClrMapping/>
  </p:clrMapOvr>
  <p:transition>
    <p:blinds/>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Haggai 1</a:t>
            </a:r>
          </a:p>
        </p:txBody>
      </p:sp>
    </p:spTree>
    <p:extLst>
      <p:ext uri="{BB962C8B-B14F-4D97-AF65-F5344CB8AC3E}">
        <p14:creationId xmlns:p14="http://schemas.microsoft.com/office/powerpoint/2010/main" val="3479973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restore God</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a:t>
            </a:r>
            <a:br>
              <a:rPr lang="en-US" b="1" dirty="0">
                <a:effectLst>
                  <a:glow rad="127000">
                    <a:schemeClr val="tx1"/>
                  </a:glow>
                </a:effectLst>
                <a:latin typeface="Arial" charset="0"/>
                <a:ea typeface="ＭＳ Ｐゴシック" charset="0"/>
                <a:cs typeface="ＭＳ Ｐゴシック" charset="0"/>
              </a:rPr>
            </a:br>
            <a:r>
              <a:rPr lang="en-US" sz="6000" b="1" dirty="0">
                <a:solidFill>
                  <a:srgbClr val="FFFF00"/>
                </a:solidFill>
                <a:effectLst>
                  <a:glow rad="127000">
                    <a:schemeClr val="tx1"/>
                  </a:glow>
                </a:effectLst>
                <a:latin typeface="Arial" charset="0"/>
                <a:ea typeface="ＭＳ Ｐゴシック" charset="0"/>
                <a:cs typeface="ＭＳ Ｐゴシック" charset="0"/>
              </a:rPr>
              <a:t>BLESSING</a:t>
            </a:r>
            <a:br>
              <a:rPr lang="en-US" sz="60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when you only see his discipline?</a:t>
            </a:r>
          </a:p>
        </p:txBody>
      </p:sp>
    </p:spTree>
    <p:extLst>
      <p:ext uri="{BB962C8B-B14F-4D97-AF65-F5344CB8AC3E}">
        <p14:creationId xmlns:p14="http://schemas.microsoft.com/office/powerpoint/2010/main" val="201610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latin typeface="Arial" charset="0"/>
                <a:ea typeface="ＭＳ Ｐゴシック" charset="0"/>
                <a:cs typeface="ＭＳ Ｐゴシック" charset="0"/>
              </a:rPr>
              <a:t>1. Realign your </a:t>
            </a:r>
            <a:r>
              <a:rPr lang="en-US" sz="4800" dirty="0">
                <a:solidFill>
                  <a:srgbClr val="FFFF00"/>
                </a:solidFill>
                <a:effectLst>
                  <a:glow rad="127000">
                    <a:schemeClr val="tx1"/>
                  </a:glow>
                </a:effectLst>
                <a:latin typeface="Arial" charset="0"/>
                <a:ea typeface="ＭＳ Ｐゴシック" charset="0"/>
                <a:cs typeface="ＭＳ Ｐゴシック" charset="0"/>
              </a:rPr>
              <a:t>priorities</a:t>
            </a:r>
            <a:r>
              <a:rPr lang="en-US" sz="4800" dirty="0">
                <a:effectLst>
                  <a:glow rad="127000">
                    <a:schemeClr val="tx1"/>
                  </a:glow>
                </a:effectLst>
                <a:latin typeface="Arial" charset="0"/>
                <a:ea typeface="ＭＳ Ｐゴシック" charset="0"/>
                <a:cs typeface="ＭＳ Ｐゴシック" charset="0"/>
              </a:rPr>
              <a:t>  (Haggai 1). </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03648" y="1916832"/>
            <a:ext cx="6120680" cy="4741845"/>
          </a:xfrm>
          <a:prstGeom prst="rect">
            <a:avLst/>
          </a:prstGeom>
        </p:spPr>
      </p:pic>
    </p:spTree>
    <p:extLst>
      <p:ext uri="{BB962C8B-B14F-4D97-AF65-F5344CB8AC3E}">
        <p14:creationId xmlns:p14="http://schemas.microsoft.com/office/powerpoint/2010/main" val="398156969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endParaRPr lang="en-US">
              <a:latin typeface="Arial" charset="0"/>
              <a:cs typeface="Arial" charset="0"/>
            </a:endParaRPr>
          </a:p>
        </p:txBody>
      </p:sp>
      <p:pic>
        <p:nvPicPr>
          <p:cNvPr id="134146" name="Picture 1" descr="haggai TEMPLE RUINS-JERUSALEM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5" y="25400"/>
            <a:ext cx="4503738" cy="397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haggai paneled librar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44450"/>
            <a:ext cx="4475163" cy="388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Rectangle 2"/>
          <p:cNvSpPr>
            <a:spLocks noGrp="1" noChangeArrowheads="1"/>
          </p:cNvSpPr>
          <p:nvPr>
            <p:ph type="title"/>
          </p:nvPr>
        </p:nvSpPr>
        <p:spPr/>
        <p:txBody>
          <a:bodyPr/>
          <a:lstStyle/>
          <a:p>
            <a:pPr eaLnBrk="1" hangingPunct="1">
              <a:defRPr/>
            </a:pPr>
            <a:r>
              <a:rPr lang="en-US" sz="3600">
                <a:latin typeface="Arial" charset="0"/>
                <a:ea typeface="Times New Roman" charset="0"/>
              </a:rPr>
              <a:t>Oracle 1: Accusation</a:t>
            </a:r>
          </a:p>
        </p:txBody>
      </p:sp>
      <p:sp>
        <p:nvSpPr>
          <p:cNvPr id="134149" name="Text Box 5"/>
          <p:cNvSpPr txBox="1">
            <a:spLocks noChangeArrowheads="1"/>
          </p:cNvSpPr>
          <p:nvPr/>
        </p:nvSpPr>
        <p:spPr bwMode="auto">
          <a:xfrm>
            <a:off x="83883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642</a:t>
            </a:r>
          </a:p>
        </p:txBody>
      </p:sp>
      <p:sp>
        <p:nvSpPr>
          <p:cNvPr id="134150" name="Rectangle 3"/>
          <p:cNvSpPr txBox="1">
            <a:spLocks noChangeArrowheads="1"/>
          </p:cNvSpPr>
          <p:nvPr/>
        </p:nvSpPr>
        <p:spPr bwMode="auto">
          <a:xfrm>
            <a:off x="-30163" y="4005064"/>
            <a:ext cx="4241801"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accent2"/>
              </a:buClr>
              <a:buSzPct val="80000"/>
            </a:pPr>
            <a:r>
              <a:rPr lang="mr-IN" sz="2800" b="1">
                <a:latin typeface="Arial" charset="0"/>
                <a:cs typeface="Times New Roman" charset="0"/>
              </a:rPr>
              <a:t>"</a:t>
            </a:r>
            <a:r>
              <a:rPr lang="en-US" sz="2800" b="1">
                <a:latin typeface="Arial" charset="0"/>
                <a:cs typeface="Times New Roman" charset="0"/>
              </a:rPr>
              <a:t>This is what the L</a:t>
            </a:r>
            <a:r>
              <a:rPr lang="en-US" b="1">
                <a:latin typeface="Arial" charset="0"/>
                <a:cs typeface="Times New Roman" charset="0"/>
              </a:rPr>
              <a:t>ORD</a:t>
            </a:r>
            <a:r>
              <a:rPr lang="en-US" sz="2800" b="1">
                <a:latin typeface="Arial" charset="0"/>
                <a:cs typeface="Times New Roman" charset="0"/>
              </a:rPr>
              <a:t> of Heaven</a:t>
            </a:r>
            <a:r>
              <a:rPr lang="mr-IN" sz="2800" b="1">
                <a:latin typeface="Arial" charset="0"/>
                <a:cs typeface="Times New Roman" charset="0"/>
              </a:rPr>
              <a:t>'</a:t>
            </a:r>
            <a:r>
              <a:rPr lang="en-US" sz="2800" b="1">
                <a:latin typeface="Arial" charset="0"/>
                <a:cs typeface="Times New Roman" charset="0"/>
              </a:rPr>
              <a:t>s Armies says: The people are saying, </a:t>
            </a:r>
            <a:r>
              <a:rPr lang="mr-IN" sz="2800" b="1">
                <a:latin typeface="Arial" charset="0"/>
                <a:cs typeface="Times New Roman" charset="0"/>
              </a:rPr>
              <a:t>'</a:t>
            </a:r>
            <a:r>
              <a:rPr lang="en-US" sz="2800" b="1">
                <a:latin typeface="Arial" charset="0"/>
                <a:cs typeface="Times New Roman" charset="0"/>
              </a:rPr>
              <a:t>The time has not yet come to rebuild the house of the L</a:t>
            </a:r>
            <a:r>
              <a:rPr lang="en-US" b="1">
                <a:latin typeface="Arial" charset="0"/>
                <a:cs typeface="Times New Roman" charset="0"/>
              </a:rPr>
              <a:t>ORD</a:t>
            </a:r>
            <a:r>
              <a:rPr lang="mr-IN" sz="2800" b="1">
                <a:latin typeface="Arial" charset="0"/>
                <a:cs typeface="Times New Roman" charset="0"/>
              </a:rPr>
              <a:t>'"</a:t>
            </a:r>
            <a:r>
              <a:rPr lang="en-US" sz="2800" b="1">
                <a:latin typeface="Arial" charset="0"/>
                <a:cs typeface="Times New Roman" charset="0"/>
              </a:rPr>
              <a:t> (Haggai 1:2).</a:t>
            </a:r>
          </a:p>
        </p:txBody>
      </p:sp>
      <p:sp>
        <p:nvSpPr>
          <p:cNvPr id="5" name="Rectangle 3"/>
          <p:cNvSpPr txBox="1">
            <a:spLocks noChangeArrowheads="1"/>
          </p:cNvSpPr>
          <p:nvPr/>
        </p:nvSpPr>
        <p:spPr bwMode="auto">
          <a:xfrm>
            <a:off x="4643438" y="4005064"/>
            <a:ext cx="4500562" cy="270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accent2"/>
              </a:buClr>
              <a:buSzPct val="80000"/>
            </a:pPr>
            <a:r>
              <a:rPr lang="mr-IN" sz="2800" b="1">
                <a:latin typeface="Arial" charset="0"/>
                <a:cs typeface="Times New Roman" charset="0"/>
              </a:rPr>
              <a:t>"</a:t>
            </a:r>
            <a:r>
              <a:rPr lang="en-US" sz="2800" b="1">
                <a:latin typeface="Arial" charset="0"/>
                <a:cs typeface="Times New Roman" charset="0"/>
              </a:rPr>
              <a:t>Then the L</a:t>
            </a:r>
            <a:r>
              <a:rPr lang="en-US" b="1">
                <a:latin typeface="Arial" charset="0"/>
                <a:cs typeface="Times New Roman" charset="0"/>
              </a:rPr>
              <a:t>ORD</a:t>
            </a:r>
            <a:r>
              <a:rPr lang="en-US" sz="2800" b="1">
                <a:latin typeface="Arial" charset="0"/>
                <a:cs typeface="Times New Roman" charset="0"/>
              </a:rPr>
              <a:t> sent this message through the prophet Haggai:  </a:t>
            </a:r>
            <a:r>
              <a:rPr lang="en-US" sz="2800" b="1" baseline="30000">
                <a:latin typeface="Arial" charset="0"/>
                <a:cs typeface="Times New Roman" charset="0"/>
              </a:rPr>
              <a:t>4</a:t>
            </a:r>
            <a:r>
              <a:rPr lang="mr-IN" sz="2800" b="1">
                <a:latin typeface="Arial" charset="0"/>
                <a:cs typeface="Times New Roman" charset="0"/>
              </a:rPr>
              <a:t>'</a:t>
            </a:r>
            <a:r>
              <a:rPr lang="en-US" sz="2800" b="1">
                <a:latin typeface="Arial" charset="0"/>
                <a:cs typeface="Times New Roman" charset="0"/>
              </a:rPr>
              <a:t>Why are you living in paneled houses while my house lies in ruins?</a:t>
            </a:r>
            <a:r>
              <a:rPr lang="mr-IN" sz="2800" b="1">
                <a:latin typeface="Arial" charset="0"/>
                <a:cs typeface="Times New Roman" charset="0"/>
              </a:rPr>
              <a:t>'"</a:t>
            </a:r>
            <a:r>
              <a:rPr lang="en-US" sz="2800" b="1">
                <a:latin typeface="Arial" charset="0"/>
                <a:cs typeface="Times New Roman" charset="0"/>
              </a:rPr>
              <a:t> (Haggai 1:3-4).</a:t>
            </a:r>
            <a:endParaRPr lang="en-GB" sz="2800" b="1">
              <a:latin typeface="Arial" charset="0"/>
              <a:cs typeface="Times New Roman"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Temp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2" name="Rectangle 3"/>
          <p:cNvSpPr>
            <a:spLocks noChangeArrowheads="1"/>
          </p:cNvSpPr>
          <p:nvPr/>
        </p:nvSpPr>
        <p:spPr bwMode="auto">
          <a:xfrm>
            <a:off x="7239000" y="0"/>
            <a:ext cx="1905000" cy="70866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0900" name="Rectangle 4"/>
          <p:cNvSpPr>
            <a:spLocks noGrp="1" noChangeArrowheads="1"/>
          </p:cNvSpPr>
          <p:nvPr>
            <p:ph type="title"/>
          </p:nvPr>
        </p:nvSpPr>
        <p:spPr>
          <a:xfrm>
            <a:off x="914400" y="5715000"/>
            <a:ext cx="8229600" cy="1143000"/>
          </a:xfrm>
          <a:solidFill>
            <a:srgbClr val="336600"/>
          </a:solidFill>
        </p:spPr>
        <p:txBody>
          <a:bodyPr/>
          <a:lstStyle/>
          <a:p>
            <a:pPr eaLnBrk="1" hangingPunct="1">
              <a:defRPr/>
            </a:pPr>
            <a:r>
              <a:rPr lang="en-US" sz="3200" b="1" dirty="0">
                <a:latin typeface="Arial" charset="0"/>
                <a:ea typeface="ＭＳ Ｐゴシック" charset="0"/>
                <a:cs typeface="Arial" charset="0"/>
              </a:rPr>
              <a:t>Jewish life revolved around Solomon</a:t>
            </a:r>
            <a:r>
              <a:rPr lang="mr-IN" sz="3200" b="1" dirty="0">
                <a:latin typeface="Arial" charset="0"/>
                <a:ea typeface="ＭＳ Ｐゴシック" charset="0"/>
                <a:cs typeface="Arial" charset="0"/>
              </a:rPr>
              <a:t>'</a:t>
            </a:r>
            <a:r>
              <a:rPr lang="en-US" sz="3200" b="1" dirty="0">
                <a:latin typeface="Arial" charset="0"/>
                <a:ea typeface="ＭＳ Ｐゴシック" charset="0"/>
                <a:cs typeface="Arial" charset="0"/>
              </a:rPr>
              <a:t>s temple for 400 years (959-586 BC)</a:t>
            </a:r>
          </a:p>
        </p:txBody>
      </p:sp>
      <p:sp>
        <p:nvSpPr>
          <p:cNvPr id="117764" name="Text Box 5"/>
          <p:cNvSpPr txBox="1">
            <a:spLocks noChangeArrowheads="1"/>
          </p:cNvSpPr>
          <p:nvPr/>
        </p:nvSpPr>
        <p:spPr bwMode="auto">
          <a:xfrm>
            <a:off x="76200" y="76200"/>
            <a:ext cx="41703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060400"/>
                </a:solidFill>
                <a:latin typeface="Tahoma" charset="0"/>
              </a:rPr>
              <a:t>Judaism in Israel and the Diaspora</a:t>
            </a:r>
          </a:p>
        </p:txBody>
      </p:sp>
    </p:spTree>
    <p:extLst>
      <p:ext uri="{BB962C8B-B14F-4D97-AF65-F5344CB8AC3E}">
        <p14:creationId xmlns:p14="http://schemas.microsoft.com/office/powerpoint/2010/main" val="3582272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defRPr/>
            </a:pPr>
            <a:r>
              <a:rPr lang="en-US" sz="4000" dirty="0">
                <a:solidFill>
                  <a:schemeClr val="tx1"/>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b="1" dirty="0">
                <a:solidFill>
                  <a:srgbClr val="FFFFFF"/>
                </a:solidFill>
                <a:latin typeface="Arial" pitchFamily="-112" charset="0"/>
              </a:rPr>
              <a:t>232 &amp; 342</a:t>
            </a:r>
          </a:p>
        </p:txBody>
      </p:sp>
      <p:sp>
        <p:nvSpPr>
          <p:cNvPr id="118788"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1000" b="1" i="1" dirty="0">
                <a:solidFill>
                  <a:srgbClr val="000090"/>
                </a:solidFill>
                <a:latin typeface="Arial"/>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800" b="1">
                <a:solidFill>
                  <a:srgbClr val="8C0000"/>
                </a:solidFill>
                <a:latin typeface="Arial" charset="0"/>
                <a:ea typeface="Arial" charset="0"/>
                <a:cs typeface="Arial" charset="0"/>
              </a:rPr>
              <a:t>John C. Whitcomb, 4</a:t>
            </a:r>
            <a:r>
              <a:rPr lang="en-US" sz="800" b="1" baseline="30000">
                <a:solidFill>
                  <a:srgbClr val="8C0000"/>
                </a:solidFill>
                <a:latin typeface="Arial" charset="0"/>
                <a:ea typeface="Arial" charset="0"/>
                <a:cs typeface="Arial" charset="0"/>
              </a:rPr>
              <a:t>th</a:t>
            </a:r>
            <a:r>
              <a:rPr lang="en-US" sz="800" b="1">
                <a:solidFill>
                  <a:srgbClr val="8C0000"/>
                </a:solidFill>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261629353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Temple Bow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3" name="Rectangle 3"/>
          <p:cNvSpPr>
            <a:spLocks noGrp="1" noChangeArrowheads="1"/>
          </p:cNvSpPr>
          <p:nvPr>
            <p:ph type="title"/>
          </p:nvPr>
        </p:nvSpPr>
        <p:spPr>
          <a:xfrm>
            <a:off x="4343400" y="0"/>
            <a:ext cx="5029200" cy="1752600"/>
          </a:xfrm>
          <a:solidFill>
            <a:schemeClr val="bg1"/>
          </a:solidFill>
        </p:spPr>
        <p:txBody>
          <a:bodyPr/>
          <a:lstStyle/>
          <a:p>
            <a:pPr eaLnBrk="1" hangingPunct="1">
              <a:defRPr/>
            </a:pPr>
            <a:r>
              <a:rPr lang="en-US" sz="3600" b="1">
                <a:latin typeface="Arial" charset="0"/>
                <a:ea typeface="ＭＳ Ｐゴシック" charset="0"/>
                <a:cs typeface="Arial" charset="0"/>
              </a:rPr>
              <a:t>Jews Maintained Holiness at the Basin</a:t>
            </a:r>
          </a:p>
        </p:txBody>
      </p:sp>
      <p:sp>
        <p:nvSpPr>
          <p:cNvPr id="81924" name="Line 4"/>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81925"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81926" name="Rectangle 6"/>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p>
            <a:pPr algn="ctr">
              <a:defRPr/>
            </a:pPr>
            <a:r>
              <a:rPr lang="en-US" sz="8800">
                <a:solidFill>
                  <a:srgbClr val="FFFFFF"/>
                </a:solidFill>
                <a:effectLst>
                  <a:outerShdw blurRad="38100" dist="38100" dir="2700000" algn="tl">
                    <a:srgbClr val="000000"/>
                  </a:outerShdw>
                </a:effectLst>
                <a:latin typeface="Tahoma" charset="0"/>
              </a:rPr>
              <a:t>Temple Destroyed!</a:t>
            </a:r>
          </a:p>
        </p:txBody>
      </p:sp>
    </p:spTree>
    <p:extLst>
      <p:ext uri="{BB962C8B-B14F-4D97-AF65-F5344CB8AC3E}">
        <p14:creationId xmlns:p14="http://schemas.microsoft.com/office/powerpoint/2010/main" val="3004654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1925"/>
                                        </p:tgtEl>
                                        <p:attrNameLst>
                                          <p:attrName>style.visibility</p:attrName>
                                        </p:attrNameLst>
                                      </p:cBhvr>
                                      <p:to>
                                        <p:strVal val="visible"/>
                                      </p:to>
                                    </p:set>
                                    <p:animEffect transition="in" filter="fade">
                                      <p:cBhvr>
                                        <p:cTn id="7" dur="770" decel="100000"/>
                                        <p:tgtEl>
                                          <p:spTgt spid="81925"/>
                                        </p:tgtEl>
                                      </p:cBhvr>
                                    </p:animEffect>
                                    <p:animScale>
                                      <p:cBhvr>
                                        <p:cTn id="8" dur="770" decel="100000"/>
                                        <p:tgtEl>
                                          <p:spTgt spid="81925"/>
                                        </p:tgtEl>
                                      </p:cBhvr>
                                      <p:from x="10000" y="10000"/>
                                      <p:to x="200000" y="450000"/>
                                    </p:animScale>
                                    <p:animScale>
                                      <p:cBhvr>
                                        <p:cTn id="9" dur="1230" accel="100000" fill="hold">
                                          <p:stCondLst>
                                            <p:cond delay="770"/>
                                          </p:stCondLst>
                                        </p:cTn>
                                        <p:tgtEl>
                                          <p:spTgt spid="81925"/>
                                        </p:tgtEl>
                                      </p:cBhvr>
                                      <p:from x="200000" y="450000"/>
                                      <p:to x="100000" y="100000"/>
                                    </p:animScale>
                                    <p:set>
                                      <p:cBhvr>
                                        <p:cTn id="10" dur="770" fill="hold"/>
                                        <p:tgtEl>
                                          <p:spTgt spid="81925"/>
                                        </p:tgtEl>
                                        <p:attrNameLst>
                                          <p:attrName>ppt_x</p:attrName>
                                        </p:attrNameLst>
                                      </p:cBhvr>
                                      <p:to>
                                        <p:strVal val="(0.5)"/>
                                      </p:to>
                                    </p:set>
                                    <p:anim from="(0.5)" to="(#ppt_x)" calcmode="lin" valueType="num">
                                      <p:cBhvr>
                                        <p:cTn id="11" dur="1230" accel="100000" fill="hold">
                                          <p:stCondLst>
                                            <p:cond delay="770"/>
                                          </p:stCondLst>
                                        </p:cTn>
                                        <p:tgtEl>
                                          <p:spTgt spid="81925"/>
                                        </p:tgtEl>
                                        <p:attrNameLst>
                                          <p:attrName>ppt_x</p:attrName>
                                        </p:attrNameLst>
                                      </p:cBhvr>
                                    </p:anim>
                                    <p:set>
                                      <p:cBhvr>
                                        <p:cTn id="12" dur="770" fill="hold"/>
                                        <p:tgtEl>
                                          <p:spTgt spid="81925"/>
                                        </p:tgtEl>
                                        <p:attrNameLst>
                                          <p:attrName>ppt_y</p:attrName>
                                        </p:attrNameLst>
                                      </p:cBhvr>
                                      <p:to>
                                        <p:strVal val="(#ppt_y+0.4)"/>
                                      </p:to>
                                    </p:set>
                                    <p:anim from="(#ppt_y+0.4)" to="(#ppt_y)" calcmode="lin" valueType="num">
                                      <p:cBhvr>
                                        <p:cTn id="13" dur="1230" accel="100000" fill="hold">
                                          <p:stCondLst>
                                            <p:cond delay="770"/>
                                          </p:stCondLst>
                                        </p:cTn>
                                        <p:tgtEl>
                                          <p:spTgt spid="81925"/>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81924"/>
                                        </p:tgtEl>
                                        <p:attrNameLst>
                                          <p:attrName>style.visibility</p:attrName>
                                        </p:attrNameLst>
                                      </p:cBhvr>
                                      <p:to>
                                        <p:strVal val="visible"/>
                                      </p:to>
                                    </p:set>
                                    <p:animEffect transition="in" filter="fade">
                                      <p:cBhvr>
                                        <p:cTn id="16" dur="770" decel="100000"/>
                                        <p:tgtEl>
                                          <p:spTgt spid="81924"/>
                                        </p:tgtEl>
                                      </p:cBhvr>
                                    </p:animEffect>
                                    <p:animScale>
                                      <p:cBhvr>
                                        <p:cTn id="17" dur="770" decel="100000"/>
                                        <p:tgtEl>
                                          <p:spTgt spid="81924"/>
                                        </p:tgtEl>
                                      </p:cBhvr>
                                      <p:from x="10000" y="10000"/>
                                      <p:to x="200000" y="450000"/>
                                    </p:animScale>
                                    <p:animScale>
                                      <p:cBhvr>
                                        <p:cTn id="18" dur="1230" accel="100000" fill="hold">
                                          <p:stCondLst>
                                            <p:cond delay="770"/>
                                          </p:stCondLst>
                                        </p:cTn>
                                        <p:tgtEl>
                                          <p:spTgt spid="81924"/>
                                        </p:tgtEl>
                                      </p:cBhvr>
                                      <p:from x="200000" y="450000"/>
                                      <p:to x="100000" y="100000"/>
                                    </p:animScale>
                                    <p:set>
                                      <p:cBhvr>
                                        <p:cTn id="19" dur="770" fill="hold"/>
                                        <p:tgtEl>
                                          <p:spTgt spid="81924"/>
                                        </p:tgtEl>
                                        <p:attrNameLst>
                                          <p:attrName>ppt_x</p:attrName>
                                        </p:attrNameLst>
                                      </p:cBhvr>
                                      <p:to>
                                        <p:strVal val="(0.5)"/>
                                      </p:to>
                                    </p:set>
                                    <p:anim from="(0.5)" to="(#ppt_x)" calcmode="lin" valueType="num">
                                      <p:cBhvr>
                                        <p:cTn id="20" dur="1230" accel="100000" fill="hold">
                                          <p:stCondLst>
                                            <p:cond delay="770"/>
                                          </p:stCondLst>
                                        </p:cTn>
                                        <p:tgtEl>
                                          <p:spTgt spid="81924"/>
                                        </p:tgtEl>
                                        <p:attrNameLst>
                                          <p:attrName>ppt_x</p:attrName>
                                        </p:attrNameLst>
                                      </p:cBhvr>
                                    </p:anim>
                                    <p:set>
                                      <p:cBhvr>
                                        <p:cTn id="21" dur="770" fill="hold"/>
                                        <p:tgtEl>
                                          <p:spTgt spid="81924"/>
                                        </p:tgtEl>
                                        <p:attrNameLst>
                                          <p:attrName>ppt_y</p:attrName>
                                        </p:attrNameLst>
                                      </p:cBhvr>
                                      <p:to>
                                        <p:strVal val="(#ppt_y+0.4)"/>
                                      </p:to>
                                    </p:set>
                                    <p:anim from="(#ppt_y+0.4)" to="(#ppt_y)" calcmode="lin" valueType="num">
                                      <p:cBhvr>
                                        <p:cTn id="22" dur="1230" accel="100000" fill="hold">
                                          <p:stCondLst>
                                            <p:cond delay="770"/>
                                          </p:stCondLst>
                                        </p:cTn>
                                        <p:tgtEl>
                                          <p:spTgt spid="81924"/>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81926"/>
                                        </p:tgtEl>
                                        <p:attrNameLst>
                                          <p:attrName>style.visibility</p:attrName>
                                        </p:attrNameLst>
                                      </p:cBhvr>
                                      <p:to>
                                        <p:strVal val="visible"/>
                                      </p:to>
                                    </p:set>
                                    <p:animEffect transition="in" filter="fade">
                                      <p:cBhvr>
                                        <p:cTn id="25" dur="770" decel="100000"/>
                                        <p:tgtEl>
                                          <p:spTgt spid="81926"/>
                                        </p:tgtEl>
                                      </p:cBhvr>
                                    </p:animEffect>
                                    <p:animScale>
                                      <p:cBhvr>
                                        <p:cTn id="26" dur="770" decel="100000"/>
                                        <p:tgtEl>
                                          <p:spTgt spid="81926"/>
                                        </p:tgtEl>
                                      </p:cBhvr>
                                      <p:from x="10000" y="10000"/>
                                      <p:to x="200000" y="450000"/>
                                    </p:animScale>
                                    <p:animScale>
                                      <p:cBhvr>
                                        <p:cTn id="27" dur="1230" accel="100000" fill="hold">
                                          <p:stCondLst>
                                            <p:cond delay="770"/>
                                          </p:stCondLst>
                                        </p:cTn>
                                        <p:tgtEl>
                                          <p:spTgt spid="81926"/>
                                        </p:tgtEl>
                                      </p:cBhvr>
                                      <p:from x="200000" y="450000"/>
                                      <p:to x="100000" y="100000"/>
                                    </p:animScale>
                                    <p:set>
                                      <p:cBhvr>
                                        <p:cTn id="28" dur="770" fill="hold"/>
                                        <p:tgtEl>
                                          <p:spTgt spid="81926"/>
                                        </p:tgtEl>
                                        <p:attrNameLst>
                                          <p:attrName>ppt_x</p:attrName>
                                        </p:attrNameLst>
                                      </p:cBhvr>
                                      <p:to>
                                        <p:strVal val="(0.5)"/>
                                      </p:to>
                                    </p:set>
                                    <p:anim from="(0.5)" to="(#ppt_x)" calcmode="lin" valueType="num">
                                      <p:cBhvr>
                                        <p:cTn id="29" dur="1230" accel="100000" fill="hold">
                                          <p:stCondLst>
                                            <p:cond delay="770"/>
                                          </p:stCondLst>
                                        </p:cTn>
                                        <p:tgtEl>
                                          <p:spTgt spid="81926"/>
                                        </p:tgtEl>
                                        <p:attrNameLst>
                                          <p:attrName>ppt_x</p:attrName>
                                        </p:attrNameLst>
                                      </p:cBhvr>
                                    </p:anim>
                                    <p:set>
                                      <p:cBhvr>
                                        <p:cTn id="30" dur="770" fill="hold"/>
                                        <p:tgtEl>
                                          <p:spTgt spid="81926"/>
                                        </p:tgtEl>
                                        <p:attrNameLst>
                                          <p:attrName>ppt_y</p:attrName>
                                        </p:attrNameLst>
                                      </p:cBhvr>
                                      <p:to>
                                        <p:strVal val="(#ppt_y+0.4)"/>
                                      </p:to>
                                    </p:set>
                                    <p:anim from="(#ppt_y+0.4)" to="(#ppt_y)" calcmode="lin" valueType="num">
                                      <p:cBhvr>
                                        <p:cTn id="31" dur="1230" accel="100000" fill="hold">
                                          <p:stCondLst>
                                            <p:cond delay="770"/>
                                          </p:stCondLst>
                                        </p:cTn>
                                        <p:tgtEl>
                                          <p:spTgt spid="819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P spid="8192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sp>
        <p:nvSpPr>
          <p:cNvPr id="122882" name="Rectangle 3"/>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endParaRPr lang="en-US">
              <a:latin typeface="Arial" charset="0"/>
              <a:cs typeface="Arial" charset="0"/>
            </a:endParaRPr>
          </a:p>
        </p:txBody>
      </p:sp>
      <p:sp>
        <p:nvSpPr>
          <p:cNvPr id="122883" name="Rectangle 1026"/>
          <p:cNvSpPr>
            <a:spLocks noGrp="1" noChangeArrowheads="1"/>
          </p:cNvSpPr>
          <p:nvPr>
            <p:ph type="title"/>
          </p:nvPr>
        </p:nvSpPr>
        <p:spPr>
          <a:xfrm>
            <a:off x="1143000" y="304800"/>
            <a:ext cx="7772400" cy="1143000"/>
          </a:xfrm>
        </p:spPr>
        <p:txBody>
          <a:bodyPr/>
          <a:lstStyle/>
          <a:p>
            <a:pPr eaLnBrk="1" hangingPunct="1"/>
            <a:r>
              <a:rPr lang="en-US" sz="3200" b="1">
                <a:latin typeface="Arial" charset="0"/>
                <a:ea typeface="ＭＳ Ｐゴシック" charset="0"/>
                <a:cs typeface="Arial" charset="0"/>
              </a:rPr>
              <a:t>The Problem in Haggai</a:t>
            </a:r>
            <a:r>
              <a:rPr lang="mr-IN" sz="3200" b="1">
                <a:latin typeface="Arial" charset="0"/>
                <a:ea typeface="ＭＳ Ｐゴシック" charset="0"/>
                <a:cs typeface="Arial" charset="0"/>
              </a:rPr>
              <a:t>'</a:t>
            </a:r>
            <a:r>
              <a:rPr lang="en-US" sz="3200" b="1">
                <a:latin typeface="Arial" charset="0"/>
                <a:ea typeface="ＭＳ Ｐゴシック" charset="0"/>
                <a:cs typeface="Arial" charset="0"/>
              </a:rPr>
              <a:t>s Day…</a:t>
            </a:r>
            <a:endParaRPr lang="en-US" sz="2800" b="1">
              <a:latin typeface="Arial" charset="0"/>
              <a:ea typeface="ＭＳ Ｐゴシック" charset="0"/>
              <a:cs typeface="Arial" charset="0"/>
            </a:endParaRPr>
          </a:p>
        </p:txBody>
      </p:sp>
      <p:sp>
        <p:nvSpPr>
          <p:cNvPr id="122884" name="Text Box 1028"/>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641</a:t>
            </a:r>
          </a:p>
        </p:txBody>
      </p:sp>
      <p:sp>
        <p:nvSpPr>
          <p:cNvPr id="5" name="Rectangle 1027"/>
          <p:cNvSpPr txBox="1">
            <a:spLocks noChangeArrowheads="1"/>
          </p:cNvSpPr>
          <p:nvPr/>
        </p:nvSpPr>
        <p:spPr bwMode="auto">
          <a:xfrm>
            <a:off x="34925" y="1341438"/>
            <a:ext cx="6049963" cy="551656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tx2"/>
              </a:buClr>
              <a:buSzPct val="75000"/>
              <a:buFont typeface="Wingdings" charset="0"/>
              <a:buChar char="n"/>
              <a:defRPr/>
            </a:pPr>
            <a:r>
              <a:rPr lang="en-US" sz="2800" b="1" dirty="0">
                <a:effectLst>
                  <a:outerShdw blurRad="38100" dist="38100" dir="2700000" algn="tl">
                    <a:srgbClr val="000000"/>
                  </a:outerShdw>
                </a:effectLst>
                <a:latin typeface="Arial"/>
                <a:cs typeface="Arial"/>
              </a:rPr>
              <a:t>Due to opposition from nearby enemies, the temple was never finished. For 16 years the priority of building God</a:t>
            </a:r>
            <a:r>
              <a:rPr lang="mr-IN" sz="2800" b="1" dirty="0">
                <a:effectLst>
                  <a:outerShdw blurRad="38100" dist="38100" dir="2700000" algn="tl">
                    <a:srgbClr val="000000"/>
                  </a:outerShdw>
                </a:effectLst>
                <a:latin typeface="Arial"/>
                <a:cs typeface="Arial"/>
              </a:rPr>
              <a:t>'</a:t>
            </a:r>
            <a:r>
              <a:rPr lang="en-US" sz="2800" b="1" dirty="0">
                <a:effectLst>
                  <a:outerShdw blurRad="38100" dist="38100" dir="2700000" algn="tl">
                    <a:srgbClr val="000000"/>
                  </a:outerShdw>
                </a:effectLst>
                <a:latin typeface="Arial"/>
                <a:cs typeface="Arial"/>
              </a:rPr>
              <a:t>s temple had gradually diminished.</a:t>
            </a:r>
          </a:p>
          <a:p>
            <a:pPr eaLnBrk="1" hangingPunct="1">
              <a:spcBef>
                <a:spcPct val="20000"/>
              </a:spcBef>
              <a:buClr>
                <a:schemeClr val="tx2"/>
              </a:buClr>
              <a:buSzPct val="75000"/>
              <a:buFont typeface="Wingdings" charset="0"/>
              <a:buChar char="n"/>
              <a:defRPr/>
            </a:pPr>
            <a:r>
              <a:rPr lang="en-US" sz="2800" b="1" dirty="0">
                <a:effectLst>
                  <a:outerShdw blurRad="38100" dist="38100" dir="2700000" algn="tl">
                    <a:srgbClr val="000000"/>
                  </a:outerShdw>
                </a:effectLst>
                <a:latin typeface="Arial"/>
                <a:cs typeface="Arial"/>
              </a:rPr>
              <a:t>Although some returning Jews may have been poor, some still had some level of affluence.  People had paneled their private homes like Solomon had done in the temple and palace (Hag. 1:4; cf. 1 Kings 6:9; 7:3,7).</a:t>
            </a:r>
            <a:endParaRPr lang="en-GB" sz="2800" b="1" dirty="0">
              <a:effectLst>
                <a:outerShdw blurRad="38100" dist="38100" dir="2700000" algn="tl">
                  <a:srgbClr val="000000"/>
                </a:outerShdw>
              </a:effectLst>
              <a:latin typeface="Arial"/>
              <a:cs typeface="Arial"/>
            </a:endParaRPr>
          </a:p>
        </p:txBody>
      </p:sp>
      <p:pic>
        <p:nvPicPr>
          <p:cNvPr id="122886" name="Picture 2" descr="haggai paneled houseIMG_0683_338x450_thum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89650" y="1690688"/>
            <a:ext cx="3090863"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out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out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s There Poverty In Your Jewish Community? – The Forward">
            <a:extLst>
              <a:ext uri="{FF2B5EF4-FFF2-40B4-BE49-F238E27FC236}">
                <a16:creationId xmlns:a16="http://schemas.microsoft.com/office/drawing/2014/main" id="{EC49EA2E-D089-BF44-9285-67B499E37DE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63" y="0"/>
            <a:ext cx="9139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4788024" cy="6828531"/>
          </a:xfrm>
          <a:effectLst>
            <a:outerShdw blurRad="63500" dist="35921" dir="2700000" algn="ctr" rotWithShape="0">
              <a:schemeClr val="tx2">
                <a:alpha val="74998"/>
              </a:schemeClr>
            </a:outerShdw>
          </a:effectLst>
        </p:spPr>
        <p:txBody>
          <a:bodyPr anchor="t"/>
          <a:lstStyle/>
          <a:p>
            <a:pPr>
              <a:defRPr/>
            </a:pP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This is what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says: Look at what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happening to you!  </a:t>
            </a:r>
            <a:r>
              <a:rPr lang="en-US" sz="2800" b="1" baseline="30000" dirty="0">
                <a:effectLst>
                  <a:glow rad="127000">
                    <a:schemeClr val="tx1"/>
                  </a:glow>
                </a:effectLst>
                <a:latin typeface="Arial" charset="0"/>
                <a:ea typeface="ＭＳ Ｐゴシック" charset="0"/>
                <a:cs typeface="ＭＳ Ｐゴシック" charset="0"/>
              </a:rPr>
              <a:t>6 </a:t>
            </a:r>
            <a:r>
              <a:rPr lang="en-US" sz="2800" b="1" dirty="0">
                <a:solidFill>
                  <a:srgbClr val="FFFF00"/>
                </a:solidFill>
                <a:effectLst>
                  <a:glow rad="127000">
                    <a:schemeClr val="tx1"/>
                  </a:glow>
                </a:effectLst>
                <a:latin typeface="Arial" charset="0"/>
                <a:ea typeface="ＭＳ Ｐゴシック" charset="0"/>
                <a:cs typeface="ＭＳ Ｐゴシック" charset="0"/>
              </a:rPr>
              <a:t>You have planted much but harvest little</a:t>
            </a:r>
            <a:r>
              <a:rPr lang="en-US" sz="2800" b="1" dirty="0">
                <a:effectLst>
                  <a:glow rad="127000">
                    <a:schemeClr val="tx1"/>
                  </a:glow>
                </a:effectLst>
                <a:latin typeface="Arial" charset="0"/>
                <a:ea typeface="ＭＳ Ｐゴシック" charset="0"/>
                <a:cs typeface="ＭＳ Ｐゴシック" charset="0"/>
              </a:rPr>
              <a:t>. You eat but are not satisfied. You drink but are still thirsty. You put on clothes but cannot keep warm. Your wages disappear as though you were putting them in pockets filled with holes!</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(Haggai 1:5-6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4119476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536" y="1700808"/>
            <a:ext cx="8388424" cy="3196992"/>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Is God trying to get your attention despite the sacrifices you</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ve made for him?</a:t>
            </a:r>
          </a:p>
        </p:txBody>
      </p:sp>
    </p:spTree>
    <p:extLst>
      <p:ext uri="{BB962C8B-B14F-4D97-AF65-F5344CB8AC3E}">
        <p14:creationId xmlns:p14="http://schemas.microsoft.com/office/powerpoint/2010/main" val="3455306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Germany gives aid to drought-hit farmers after poor harvest - Latest News">
            <a:extLst>
              <a:ext uri="{FF2B5EF4-FFF2-40B4-BE49-F238E27FC236}">
                <a16:creationId xmlns:a16="http://schemas.microsoft.com/office/drawing/2014/main" id="{0AE46D64-65DC-A3C9-02C3-8D6539DAD17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893"/>
            <a:ext cx="9144000" cy="685942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5919811"/>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This is what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of Heaven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Armies says: Look at what</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happening to you!  </a:t>
            </a:r>
            <a:r>
              <a:rPr lang="en-US" sz="3200" b="1" baseline="30000" dirty="0">
                <a:solidFill>
                  <a:srgbClr val="FFFF00"/>
                </a:solidFill>
                <a:effectLst>
                  <a:glow rad="127000">
                    <a:schemeClr val="tx1"/>
                  </a:glow>
                </a:effectLst>
                <a:latin typeface="Arial" charset="0"/>
                <a:ea typeface="ＭＳ Ｐゴシック" charset="0"/>
                <a:cs typeface="ＭＳ Ｐゴシック" charset="0"/>
              </a:rPr>
              <a:t>8</a:t>
            </a:r>
            <a:r>
              <a:rPr lang="en-US" sz="3200" b="1" dirty="0">
                <a:solidFill>
                  <a:srgbClr val="FFFF00"/>
                </a:solidFill>
                <a:effectLst>
                  <a:glow rad="127000">
                    <a:schemeClr val="tx1"/>
                  </a:glow>
                </a:effectLst>
                <a:latin typeface="Arial" charset="0"/>
                <a:ea typeface="ＭＳ Ｐゴシック" charset="0"/>
                <a:cs typeface="ＭＳ Ｐゴシック" charset="0"/>
              </a:rPr>
              <a:t>Now go up into the hills, bring down timber, and rebuild my house. Then I will take pleasure in it and be honored, says the L</a:t>
            </a:r>
            <a:r>
              <a:rPr lang="en-US" sz="2800" b="1" dirty="0">
                <a:solidFill>
                  <a:srgbClr val="FFFF00"/>
                </a:solidFill>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a:t>
            </a:r>
            <a:r>
              <a:rPr lang="en-US" sz="3200" b="1" baseline="30000" dirty="0">
                <a:effectLst>
                  <a:glow rad="127000">
                    <a:schemeClr val="tx1"/>
                  </a:glow>
                </a:effectLst>
                <a:latin typeface="Arial" charset="0"/>
                <a:ea typeface="ＭＳ Ｐゴシック" charset="0"/>
                <a:cs typeface="ＭＳ Ｐゴシック" charset="0"/>
              </a:rPr>
              <a:t>9</a:t>
            </a:r>
            <a:r>
              <a:rPr lang="en-US" sz="3200" b="1" dirty="0">
                <a:effectLst>
                  <a:glow rad="127000">
                    <a:schemeClr val="tx1"/>
                  </a:glow>
                </a:effectLst>
                <a:latin typeface="Arial" charset="0"/>
                <a:ea typeface="ＭＳ Ｐゴシック" charset="0"/>
                <a:cs typeface="ＭＳ Ｐゴシック" charset="0"/>
              </a:rPr>
              <a:t>You hoped for rich harvests, but they were poor. And when you brought your harvest home, I blew it away. Why? Because my house lies in ruins, says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of Heaven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Armies, while all of you are busy building your own fine houses</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(Haggai 1:7-9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158963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615555"/>
          </a:xfrm>
          <a:effectLst>
            <a:outerShdw blurRad="63500" dist="35921" dir="2700000" algn="ctr" rotWithShape="0">
              <a:schemeClr val="tx2">
                <a:alpha val="74998"/>
              </a:schemeClr>
            </a:outerShdw>
          </a:effectLst>
        </p:spPr>
        <p:txBody>
          <a:bodyPr anchor="t"/>
          <a:lstStyle/>
          <a:p>
            <a:pPr>
              <a:defRPr/>
            </a:pPr>
            <a:r>
              <a:rPr lang="mr-IN"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It</a:t>
            </a:r>
            <a:r>
              <a:rPr lang="mr-IN" sz="2800"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s because of you that the heavens withhold the dew and the earth produces no crops.  </a:t>
            </a:r>
            <a:r>
              <a:rPr lang="en-US" sz="2800" baseline="30000" dirty="0">
                <a:effectLst>
                  <a:glow rad="127000">
                    <a:schemeClr val="tx1"/>
                  </a:glow>
                </a:effectLst>
                <a:latin typeface="Arial" charset="0"/>
                <a:ea typeface="ＭＳ Ｐゴシック" charset="0"/>
                <a:cs typeface="ＭＳ Ｐゴシック" charset="0"/>
              </a:rPr>
              <a:t>11 </a:t>
            </a:r>
            <a:r>
              <a:rPr lang="en-US" sz="2800" dirty="0">
                <a:solidFill>
                  <a:srgbClr val="FFFF00"/>
                </a:solidFill>
                <a:effectLst>
                  <a:glow rad="127000">
                    <a:schemeClr val="tx1"/>
                  </a:glow>
                </a:effectLst>
                <a:latin typeface="Arial" charset="0"/>
                <a:ea typeface="ＭＳ Ｐゴシック" charset="0"/>
                <a:cs typeface="ＭＳ Ｐゴシック" charset="0"/>
              </a:rPr>
              <a:t>I have called for a drought</a:t>
            </a:r>
            <a:r>
              <a:rPr lang="en-US" sz="2800" dirty="0">
                <a:effectLst>
                  <a:glow rad="127000">
                    <a:schemeClr val="tx1"/>
                  </a:glow>
                </a:effectLst>
                <a:latin typeface="Arial" charset="0"/>
                <a:ea typeface="ＭＳ Ｐゴシック" charset="0"/>
                <a:cs typeface="ＭＳ Ｐゴシック" charset="0"/>
              </a:rPr>
              <a:t> on your fields and hills—a drought to wither the grain and grapes and olive trees and all your other crops, a drought to starve you and your livestock and to ruin everything you have worked so hard to get</a:t>
            </a:r>
            <a:r>
              <a:rPr lang="mr-IN"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 (Haggai 1:10-11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3074" name="Picture 2" descr="Drought and Climate Change | Union of Concerned Scientists">
            <a:extLst>
              <a:ext uri="{FF2B5EF4-FFF2-40B4-BE49-F238E27FC236}">
                <a16:creationId xmlns:a16="http://schemas.microsoft.com/office/drawing/2014/main" id="{FFAD6432-D7B6-E942-A51C-5F1EAE0F389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40968"/>
            <a:ext cx="9144000" cy="371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36851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ndscape fire night bonfire campfire flames vertical camp vert c1v  deletingmyself •">
            <a:extLst>
              <a:ext uri="{FF2B5EF4-FFF2-40B4-BE49-F238E27FC236}">
                <a16:creationId xmlns:a16="http://schemas.microsoft.com/office/drawing/2014/main" id="{465949DA-CFAF-3A4B-89E2-5A061652937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9469"/>
            <a:ext cx="3563888"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699792" y="29469"/>
            <a:ext cx="6444208" cy="6828531"/>
          </a:xfrm>
          <a:effectLst>
            <a:outerShdw blurRad="63500" dist="35921" dir="2700000" algn="ctr" rotWithShape="0">
              <a:schemeClr val="tx2">
                <a:alpha val="74998"/>
              </a:schemeClr>
            </a:outerShdw>
          </a:effectLst>
        </p:spPr>
        <p:txBody>
          <a:bodyPr anchor="t"/>
          <a:lstStyle/>
          <a:p>
            <a:pPr>
              <a:defRPr/>
            </a:pPr>
            <a:r>
              <a:rPr lang="mr-IN"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Then Zerubbabel son of Shealtiel, and Jeshua son of Jehozadak, the high priest, and the whole remnant of God</a:t>
            </a:r>
            <a:r>
              <a:rPr lang="mr-IN" sz="2800"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s </a:t>
            </a:r>
            <a:r>
              <a:rPr lang="en-US" sz="2800" dirty="0">
                <a:solidFill>
                  <a:srgbClr val="FFFF00"/>
                </a:solidFill>
                <a:effectLst>
                  <a:glow rad="127000">
                    <a:schemeClr val="tx1"/>
                  </a:glow>
                </a:effectLst>
                <a:latin typeface="Arial" charset="0"/>
                <a:ea typeface="ＭＳ Ｐゴシック" charset="0"/>
                <a:cs typeface="ＭＳ Ｐゴシック" charset="0"/>
              </a:rPr>
              <a:t>people began to obey the message from the L</a:t>
            </a:r>
            <a:r>
              <a:rPr lang="en-US" sz="2400" dirty="0">
                <a:solidFill>
                  <a:srgbClr val="FFFF00"/>
                </a:solidFill>
                <a:effectLst>
                  <a:glow rad="127000">
                    <a:schemeClr val="tx1"/>
                  </a:glow>
                </a:effectLst>
                <a:latin typeface="Arial" charset="0"/>
                <a:ea typeface="ＭＳ Ｐゴシック" charset="0"/>
                <a:cs typeface="ＭＳ Ｐゴシック" charset="0"/>
              </a:rPr>
              <a:t>ORD</a:t>
            </a:r>
            <a:r>
              <a:rPr lang="en-US" sz="2800" dirty="0">
                <a:solidFill>
                  <a:srgbClr val="FFFF00"/>
                </a:solidFill>
                <a:effectLst>
                  <a:glow rad="127000">
                    <a:schemeClr val="tx1"/>
                  </a:glow>
                </a:effectLst>
                <a:latin typeface="Arial" charset="0"/>
                <a:ea typeface="ＭＳ Ｐゴシック" charset="0"/>
                <a:cs typeface="ＭＳ Ｐゴシック" charset="0"/>
              </a:rPr>
              <a:t> their God</a:t>
            </a:r>
            <a:r>
              <a:rPr lang="en-US" sz="2800" dirty="0">
                <a:effectLst>
                  <a:glow rad="127000">
                    <a:schemeClr val="tx1"/>
                  </a:glow>
                </a:effectLst>
                <a:latin typeface="Arial" charset="0"/>
                <a:ea typeface="ＭＳ Ｐゴシック" charset="0"/>
                <a:cs typeface="ＭＳ Ｐゴシック" charset="0"/>
              </a:rPr>
              <a:t>. When they heard the words of the prophet Haggai, whom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 their God had sent, the people feared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  </a:t>
            </a:r>
            <a:r>
              <a:rPr lang="en-US" sz="2800" baseline="30000" dirty="0">
                <a:effectLst>
                  <a:glow rad="127000">
                    <a:schemeClr val="tx1"/>
                  </a:glow>
                </a:effectLst>
                <a:latin typeface="Arial" charset="0"/>
                <a:ea typeface="ＭＳ Ｐゴシック" charset="0"/>
                <a:cs typeface="ＭＳ Ｐゴシック" charset="0"/>
              </a:rPr>
              <a:t>13</a:t>
            </a:r>
            <a:r>
              <a:rPr lang="en-US" sz="2800" dirty="0">
                <a:effectLst>
                  <a:glow rad="127000">
                    <a:schemeClr val="tx1"/>
                  </a:glow>
                </a:effectLst>
                <a:latin typeface="Arial" charset="0"/>
                <a:ea typeface="ＭＳ Ｐゴシック" charset="0"/>
                <a:cs typeface="ＭＳ Ｐゴシック" charset="0"/>
              </a:rPr>
              <a:t>Then Haggai, the </a:t>
            </a:r>
            <a:r>
              <a:rPr lang="en-US" sz="2400" dirty="0">
                <a:effectLst>
                  <a:glow rad="127000">
                    <a:schemeClr val="tx1"/>
                  </a:glow>
                </a:effectLst>
                <a:latin typeface="Arial" charset="0"/>
                <a:ea typeface="ＭＳ Ｐゴシック" charset="0"/>
                <a:cs typeface="ＭＳ Ｐゴシック" charset="0"/>
              </a:rPr>
              <a:t>LORD</a:t>
            </a:r>
            <a:r>
              <a:rPr lang="mr-IN" sz="2400" dirty="0">
                <a:effectLst>
                  <a:glow rad="127000">
                    <a:schemeClr val="tx1"/>
                  </a:glow>
                </a:effectLst>
                <a:latin typeface="Arial" charset="0"/>
                <a:ea typeface="ＭＳ Ｐゴシック" charset="0"/>
                <a:cs typeface="ＭＳ Ｐゴシック" charset="0"/>
              </a:rPr>
              <a:t>'</a:t>
            </a:r>
            <a:r>
              <a:rPr lang="en-US" sz="2400" dirty="0">
                <a:effectLst>
                  <a:glow rad="127000">
                    <a:schemeClr val="tx1"/>
                  </a:glow>
                </a:effectLst>
                <a:latin typeface="Arial" charset="0"/>
                <a:ea typeface="ＭＳ Ｐゴシック" charset="0"/>
                <a:cs typeface="ＭＳ Ｐゴシック" charset="0"/>
              </a:rPr>
              <a:t>s</a:t>
            </a:r>
            <a:r>
              <a:rPr lang="en-US" sz="2800" dirty="0">
                <a:effectLst>
                  <a:glow rad="127000">
                    <a:schemeClr val="tx1"/>
                  </a:glow>
                </a:effectLst>
                <a:latin typeface="Arial" charset="0"/>
                <a:ea typeface="ＭＳ Ｐゴシック" charset="0"/>
                <a:cs typeface="ＭＳ Ｐゴシック" charset="0"/>
              </a:rPr>
              <a:t> messenger, gave the people this message from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 </a:t>
            </a:r>
            <a:r>
              <a:rPr lang="mr-IN" sz="2800"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I am with you, says the L</a:t>
            </a:r>
            <a:r>
              <a:rPr lang="en-US" sz="2400" dirty="0">
                <a:effectLst>
                  <a:glow rad="127000">
                    <a:schemeClr val="tx1"/>
                  </a:glow>
                </a:effectLst>
                <a:latin typeface="Arial" charset="0"/>
                <a:ea typeface="ＭＳ Ｐゴシック" charset="0"/>
                <a:cs typeface="ＭＳ Ｐゴシック" charset="0"/>
              </a:rPr>
              <a:t>ORD</a:t>
            </a:r>
            <a:r>
              <a:rPr lang="en-US" sz="2800" dirty="0">
                <a:effectLst>
                  <a:glow rad="127000">
                    <a:schemeClr val="tx1"/>
                  </a:glow>
                </a:effectLst>
                <a:latin typeface="Arial" charset="0"/>
                <a:ea typeface="ＭＳ Ｐゴシック" charset="0"/>
                <a:cs typeface="ＭＳ Ｐゴシック" charset="0"/>
              </a:rPr>
              <a:t>!</a:t>
            </a:r>
            <a:r>
              <a:rPr lang="mr-IN" sz="2800" dirty="0">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 </a:t>
            </a:r>
            <a:br>
              <a:rPr lang="en-US" sz="2800" dirty="0">
                <a:effectLst>
                  <a:glow rad="127000">
                    <a:schemeClr val="tx1"/>
                  </a:glow>
                </a:effectLst>
                <a:latin typeface="Arial" charset="0"/>
                <a:ea typeface="ＭＳ Ｐゴシック" charset="0"/>
                <a:cs typeface="ＭＳ Ｐゴシック" charset="0"/>
              </a:rPr>
            </a:br>
            <a:r>
              <a:rPr lang="en-US" sz="2800" dirty="0">
                <a:effectLst>
                  <a:glow rad="127000">
                    <a:schemeClr val="tx1"/>
                  </a:glow>
                </a:effectLst>
                <a:latin typeface="Arial" charset="0"/>
                <a:ea typeface="ＭＳ Ｐゴシック" charset="0"/>
                <a:cs typeface="ＭＳ Ｐゴシック" charset="0"/>
              </a:rPr>
              <a:t>(Haggai 1:12-13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9689121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d's Promises Fulfilled: Jerusalem's Temple &amp; True Worship | Bible  pictures, Bible images, Bible illustrations">
            <a:extLst>
              <a:ext uri="{FF2B5EF4-FFF2-40B4-BE49-F238E27FC236}">
                <a16:creationId xmlns:a16="http://schemas.microsoft.com/office/drawing/2014/main" id="{4C8733F1-2C86-644F-9A74-13692A1254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5448" y="692696"/>
            <a:ext cx="4968552" cy="4968552"/>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3995936" cy="6828531"/>
          </a:xfrm>
          <a:effectLst>
            <a:outerShdw blurRad="63500" dist="35921" dir="2700000" algn="ctr" rotWithShape="0">
              <a:schemeClr val="tx2">
                <a:alpha val="74998"/>
              </a:schemeClr>
            </a:outerShdw>
          </a:effectLst>
        </p:spPr>
        <p:txBody>
          <a:bodyPr anchor="ctr"/>
          <a:lstStyle/>
          <a:p>
            <a:pPr>
              <a:defRPr/>
            </a:pPr>
            <a:r>
              <a:rPr lang="mr-IN" sz="2400" b="1" dirty="0">
                <a:effectLst>
                  <a:glow rad="127000">
                    <a:schemeClr val="tx1"/>
                  </a:glow>
                </a:effectLst>
                <a:latin typeface="Arial" charset="0"/>
                <a:ea typeface="ＭＳ Ｐゴシック" charset="0"/>
                <a:cs typeface="ＭＳ Ｐゴシック" charset="0"/>
              </a:rPr>
              <a:t>"</a:t>
            </a:r>
            <a:r>
              <a:rPr lang="en-US" sz="2400" dirty="0">
                <a:effectLst>
                  <a:glow rad="127000">
                    <a:schemeClr val="tx1"/>
                  </a:glow>
                </a:effectLst>
                <a:latin typeface="Arial" charset="0"/>
                <a:ea typeface="ＭＳ Ｐゴシック" charset="0"/>
                <a:cs typeface="ＭＳ Ｐゴシック" charset="0"/>
              </a:rPr>
              <a:t>So the L</a:t>
            </a:r>
            <a:r>
              <a:rPr lang="en-US" sz="2000" dirty="0">
                <a:effectLst>
                  <a:glow rad="127000">
                    <a:schemeClr val="tx1"/>
                  </a:glow>
                </a:effectLst>
                <a:latin typeface="Arial" charset="0"/>
                <a:ea typeface="ＭＳ Ｐゴシック" charset="0"/>
                <a:cs typeface="ＭＳ Ｐゴシック" charset="0"/>
              </a:rPr>
              <a:t>ORD</a:t>
            </a:r>
            <a:r>
              <a:rPr lang="en-US" sz="2400" dirty="0">
                <a:effectLst>
                  <a:glow rad="127000">
                    <a:schemeClr val="tx1"/>
                  </a:glow>
                </a:effectLst>
                <a:latin typeface="Arial" charset="0"/>
                <a:ea typeface="ＭＳ Ｐゴシック" charset="0"/>
                <a:cs typeface="ＭＳ Ｐゴシック" charset="0"/>
              </a:rPr>
              <a:t> sparked the enthusiasm of Zerubbabel son of Shealtiel, governor of Judah, and the enthusiasm of Jeshua son of Jehozadak, the high priest, and the enthusiasm of the whole remnant of God</a:t>
            </a:r>
            <a:r>
              <a:rPr lang="mr-IN" sz="2400" dirty="0">
                <a:effectLst>
                  <a:glow rad="127000">
                    <a:schemeClr val="tx1"/>
                  </a:glow>
                </a:effectLst>
                <a:latin typeface="Arial" charset="0"/>
                <a:ea typeface="ＭＳ Ｐゴシック" charset="0"/>
                <a:cs typeface="ＭＳ Ｐゴシック" charset="0"/>
              </a:rPr>
              <a:t>'</a:t>
            </a:r>
            <a:r>
              <a:rPr lang="en-US" sz="2400" dirty="0">
                <a:effectLst>
                  <a:glow rad="127000">
                    <a:schemeClr val="tx1"/>
                  </a:glow>
                </a:effectLst>
                <a:latin typeface="Arial" charset="0"/>
                <a:ea typeface="ＭＳ Ｐゴシック" charset="0"/>
                <a:cs typeface="ＭＳ Ｐゴシック" charset="0"/>
              </a:rPr>
              <a:t>s people. </a:t>
            </a:r>
            <a:r>
              <a:rPr lang="en-US" sz="2400" dirty="0">
                <a:solidFill>
                  <a:srgbClr val="FFFF00"/>
                </a:solidFill>
                <a:effectLst>
                  <a:glow rad="127000">
                    <a:schemeClr val="tx1"/>
                  </a:glow>
                </a:effectLst>
                <a:latin typeface="Arial" charset="0"/>
                <a:ea typeface="ＭＳ Ｐゴシック" charset="0"/>
                <a:cs typeface="ＭＳ Ｐゴシック" charset="0"/>
              </a:rPr>
              <a:t>They began to work on the house of their God</a:t>
            </a:r>
            <a:r>
              <a:rPr lang="en-US" sz="2400" dirty="0">
                <a:effectLst>
                  <a:glow rad="127000">
                    <a:schemeClr val="tx1"/>
                  </a:glow>
                </a:effectLst>
                <a:latin typeface="Arial" charset="0"/>
                <a:ea typeface="ＭＳ Ｐゴシック" charset="0"/>
                <a:cs typeface="ＭＳ Ｐゴシック" charset="0"/>
              </a:rPr>
              <a:t>, the L</a:t>
            </a:r>
            <a:r>
              <a:rPr lang="en-US" sz="2000" dirty="0">
                <a:effectLst>
                  <a:glow rad="127000">
                    <a:schemeClr val="tx1"/>
                  </a:glow>
                </a:effectLst>
                <a:latin typeface="Arial" charset="0"/>
                <a:ea typeface="ＭＳ Ｐゴシック" charset="0"/>
                <a:cs typeface="ＭＳ Ｐゴシック" charset="0"/>
              </a:rPr>
              <a:t>ORD</a:t>
            </a:r>
            <a:r>
              <a:rPr lang="en-US" sz="2400" dirty="0">
                <a:effectLst>
                  <a:glow rad="127000">
                    <a:schemeClr val="tx1"/>
                  </a:glow>
                </a:effectLst>
                <a:latin typeface="Arial" charset="0"/>
                <a:ea typeface="ＭＳ Ｐゴシック" charset="0"/>
                <a:cs typeface="ＭＳ Ｐゴシック" charset="0"/>
              </a:rPr>
              <a:t> of Heaven</a:t>
            </a:r>
            <a:r>
              <a:rPr lang="mr-IN" sz="2400" dirty="0">
                <a:effectLst>
                  <a:glow rad="127000">
                    <a:schemeClr val="tx1"/>
                  </a:glow>
                </a:effectLst>
                <a:latin typeface="Arial" charset="0"/>
                <a:ea typeface="ＭＳ Ｐゴシック" charset="0"/>
                <a:cs typeface="ＭＳ Ｐゴシック" charset="0"/>
              </a:rPr>
              <a:t>'</a:t>
            </a:r>
            <a:r>
              <a:rPr lang="en-US" sz="2400" dirty="0">
                <a:effectLst>
                  <a:glow rad="127000">
                    <a:schemeClr val="tx1"/>
                  </a:glow>
                </a:effectLst>
                <a:latin typeface="Arial" charset="0"/>
                <a:ea typeface="ＭＳ Ｐゴシック" charset="0"/>
                <a:cs typeface="ＭＳ Ｐゴシック" charset="0"/>
              </a:rPr>
              <a:t>s Armies,  </a:t>
            </a:r>
            <a:r>
              <a:rPr lang="en-US" sz="2400" baseline="30000" dirty="0">
                <a:effectLst>
                  <a:glow rad="127000">
                    <a:schemeClr val="tx1"/>
                  </a:glow>
                </a:effectLst>
                <a:latin typeface="Arial" charset="0"/>
                <a:ea typeface="ＭＳ Ｐゴシック" charset="0"/>
                <a:cs typeface="ＭＳ Ｐゴシック" charset="0"/>
              </a:rPr>
              <a:t>15</a:t>
            </a:r>
            <a:r>
              <a:rPr lang="en-US" sz="2400" dirty="0">
                <a:effectLst>
                  <a:glow rad="127000">
                    <a:schemeClr val="tx1"/>
                  </a:glow>
                </a:effectLst>
                <a:latin typeface="Arial" charset="0"/>
                <a:ea typeface="ＭＳ Ｐゴシック" charset="0"/>
                <a:cs typeface="ＭＳ Ｐゴシック" charset="0"/>
              </a:rPr>
              <a:t>on September 21 of the second year of King Darius</a:t>
            </a:r>
            <a:r>
              <a:rPr lang="mr-IN" sz="2400" dirty="0">
                <a:effectLst>
                  <a:glow rad="127000">
                    <a:schemeClr val="tx1"/>
                  </a:glow>
                </a:effectLst>
                <a:latin typeface="Arial" charset="0"/>
                <a:ea typeface="ＭＳ Ｐゴシック" charset="0"/>
                <a:cs typeface="ＭＳ Ｐゴシック" charset="0"/>
              </a:rPr>
              <a:t>'</a:t>
            </a:r>
            <a:r>
              <a:rPr lang="en-US" sz="2400" dirty="0">
                <a:effectLst>
                  <a:glow rad="127000">
                    <a:schemeClr val="tx1"/>
                  </a:glow>
                </a:effectLst>
                <a:latin typeface="Arial" charset="0"/>
                <a:ea typeface="ＭＳ Ｐゴシック" charset="0"/>
                <a:cs typeface="ＭＳ Ｐゴシック" charset="0"/>
              </a:rPr>
              <a:t>s reign</a:t>
            </a:r>
            <a:r>
              <a:rPr lang="mr-IN" sz="2400" b="1" dirty="0">
                <a:effectLst>
                  <a:glow rad="127000">
                    <a:schemeClr val="tx1"/>
                  </a:glow>
                </a:effectLst>
                <a:latin typeface="Arial" charset="0"/>
                <a:ea typeface="ＭＳ Ｐゴシック" charset="0"/>
                <a:cs typeface="ＭＳ Ｐゴシック" charset="0"/>
              </a:rPr>
              <a:t>"</a:t>
            </a:r>
            <a:r>
              <a:rPr lang="en-US" sz="2400" dirty="0">
                <a:effectLst>
                  <a:glow rad="127000">
                    <a:schemeClr val="tx1"/>
                  </a:glow>
                </a:effectLst>
                <a:latin typeface="Arial" charset="0"/>
                <a:ea typeface="ＭＳ Ｐゴシック" charset="0"/>
                <a:cs typeface="ＭＳ Ｐゴシック" charset="0"/>
              </a:rPr>
              <a:t> </a:t>
            </a:r>
            <a:br>
              <a:rPr lang="en-US" sz="2400" dirty="0">
                <a:effectLst>
                  <a:glow rad="127000">
                    <a:schemeClr val="tx1"/>
                  </a:glow>
                </a:effectLst>
                <a:latin typeface="Arial" charset="0"/>
                <a:ea typeface="ＭＳ Ｐゴシック" charset="0"/>
                <a:cs typeface="ＭＳ Ｐゴシック" charset="0"/>
              </a:rPr>
            </a:br>
            <a:r>
              <a:rPr lang="en-US" sz="2400" dirty="0">
                <a:effectLst>
                  <a:glow rad="127000">
                    <a:schemeClr val="tx1"/>
                  </a:glow>
                </a:effectLst>
                <a:latin typeface="Arial" charset="0"/>
                <a:ea typeface="ＭＳ Ｐゴシック" charset="0"/>
                <a:cs typeface="ＭＳ Ｐゴシック" charset="0"/>
              </a:rPr>
              <a:t>(Haggai 1:14-15 </a:t>
            </a:r>
            <a:r>
              <a:rPr lang="en-US" sz="2000" b="1" dirty="0">
                <a:effectLst>
                  <a:glow rad="127000">
                    <a:schemeClr val="tx1"/>
                  </a:glow>
                </a:effectLst>
                <a:latin typeface="Arial" charset="0"/>
                <a:ea typeface="ＭＳ Ｐゴシック" charset="0"/>
                <a:cs typeface="ＭＳ Ｐゴシック" charset="0"/>
              </a:rPr>
              <a:t>NLT</a:t>
            </a:r>
            <a:r>
              <a:rPr lang="en-US" sz="2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2309293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36513" y="-26988"/>
            <a:ext cx="9324976" cy="7029451"/>
          </a:xfrm>
          <a:prstGeom prst="rect">
            <a:avLst/>
          </a:prstGeom>
          <a:solidFill>
            <a:srgbClr val="000000"/>
          </a:solidFill>
          <a:ln w="9525">
            <a:solidFill>
              <a:schemeClr val="tx1"/>
            </a:solidFill>
            <a:round/>
            <a:headEnd/>
            <a:tailEnd/>
          </a:ln>
        </p:spPr>
        <p:txBody>
          <a:bodyPr wrap="none"/>
          <a:lstStyle/>
          <a:p>
            <a:endParaRPr lang="en-US"/>
          </a:p>
        </p:txBody>
      </p:sp>
      <p:sp>
        <p:nvSpPr>
          <p:cNvPr id="21506" name="Rectangle 2"/>
          <p:cNvSpPr>
            <a:spLocks noGrp="1" noChangeArrowheads="1"/>
          </p:cNvSpPr>
          <p:nvPr>
            <p:ph type="title"/>
          </p:nvPr>
        </p:nvSpPr>
        <p:spPr/>
        <p:txBody>
          <a:bodyPr/>
          <a:lstStyle/>
          <a:p>
            <a:pPr eaLnBrk="1" hangingPunct="1">
              <a:defRPr/>
            </a:pPr>
            <a:r>
              <a:rPr lang="en-US" sz="3600">
                <a:effectLst>
                  <a:glow rad="266700">
                    <a:schemeClr val="bg2">
                      <a:alpha val="75000"/>
                    </a:schemeClr>
                  </a:glow>
                  <a:outerShdw blurRad="38100" dist="38100" dir="2700000" algn="tl">
                    <a:srgbClr val="000000"/>
                  </a:outerShdw>
                </a:effectLst>
                <a:latin typeface="Arial" charset="0"/>
                <a:ea typeface="Times New Roman" charset="0"/>
              </a:rPr>
              <a:t>Oracle 1: Accusation</a:t>
            </a:r>
          </a:p>
        </p:txBody>
      </p:sp>
      <p:sp>
        <p:nvSpPr>
          <p:cNvPr id="135171" name="Text Box 5"/>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642</a:t>
            </a:r>
          </a:p>
        </p:txBody>
      </p:sp>
      <p:pic>
        <p:nvPicPr>
          <p:cNvPr id="13517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210675" cy="417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3"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99188" y="3429000"/>
            <a:ext cx="3114675" cy="359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blinds/>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2057400" y="1219200"/>
            <a:ext cx="6705600" cy="1143000"/>
          </a:xfrm>
        </p:spPr>
        <p:txBody>
          <a:bodyPr/>
          <a:lstStyle/>
          <a:p>
            <a:pPr eaLnBrk="1" hangingPunct="1">
              <a:defRPr/>
            </a:pPr>
            <a:r>
              <a:rPr lang="en-US" sz="5400" b="1" u="sng"/>
              <a:t>See the invisible!</a:t>
            </a:r>
            <a:endParaRPr lang="en-US" sz="5400" b="1"/>
          </a:p>
        </p:txBody>
      </p:sp>
      <p:sp>
        <p:nvSpPr>
          <p:cNvPr id="238595" name="Rectangle 3"/>
          <p:cNvSpPr>
            <a:spLocks noGrp="1" noChangeArrowheads="1"/>
          </p:cNvSpPr>
          <p:nvPr>
            <p:ph type="subTitle" idx="1"/>
          </p:nvPr>
        </p:nvSpPr>
        <p:spPr>
          <a:xfrm>
            <a:off x="914400" y="2743200"/>
            <a:ext cx="7924800" cy="3886200"/>
          </a:xfrm>
        </p:spPr>
        <p:txBody>
          <a:bodyPr/>
          <a:lstStyle/>
          <a:p>
            <a:pPr eaLnBrk="1" hangingPunct="1">
              <a:defRPr/>
            </a:pPr>
            <a:r>
              <a:rPr lang="mr-IN" altLang="ja-JP" sz="3600" b="1" dirty="0">
                <a:latin typeface="Arial"/>
              </a:rPr>
              <a:t>"</a:t>
            </a:r>
            <a:r>
              <a:rPr lang="en-US" sz="3600" b="1" dirty="0"/>
              <a:t>So we fix our eyes </a:t>
            </a:r>
          </a:p>
          <a:p>
            <a:pPr eaLnBrk="1" hangingPunct="1">
              <a:defRPr/>
            </a:pPr>
            <a:r>
              <a:rPr lang="en-US" sz="3600" b="1" dirty="0"/>
              <a:t>not on what is </a:t>
            </a:r>
            <a:r>
              <a:rPr lang="en-US" sz="3600" b="1" dirty="0">
                <a:solidFill>
                  <a:srgbClr val="CC090B"/>
                </a:solidFill>
              </a:rPr>
              <a:t>seen</a:t>
            </a:r>
            <a:r>
              <a:rPr lang="en-US" sz="3600" b="1" dirty="0"/>
              <a:t>, </a:t>
            </a:r>
          </a:p>
          <a:p>
            <a:pPr eaLnBrk="1" hangingPunct="1">
              <a:defRPr/>
            </a:pPr>
            <a:r>
              <a:rPr lang="en-US" sz="3600" b="1" dirty="0"/>
              <a:t>but on what is </a:t>
            </a:r>
            <a:r>
              <a:rPr lang="en-US" sz="3600" b="1" dirty="0">
                <a:solidFill>
                  <a:schemeClr val="hlink"/>
                </a:solidFill>
              </a:rPr>
              <a:t>unseen</a:t>
            </a:r>
            <a:r>
              <a:rPr lang="en-US" sz="3600" b="1" dirty="0"/>
              <a:t>.  </a:t>
            </a:r>
          </a:p>
          <a:p>
            <a:pPr eaLnBrk="1" hangingPunct="1">
              <a:defRPr/>
            </a:pPr>
            <a:r>
              <a:rPr lang="en-US" sz="3600" b="1" dirty="0"/>
              <a:t>For what is </a:t>
            </a:r>
            <a:r>
              <a:rPr lang="en-US" sz="3600" b="1" dirty="0">
                <a:solidFill>
                  <a:srgbClr val="CC090B"/>
                </a:solidFill>
              </a:rPr>
              <a:t>seen is temporary</a:t>
            </a:r>
            <a:r>
              <a:rPr lang="en-US" sz="3600" b="1" dirty="0"/>
              <a:t>, </a:t>
            </a:r>
          </a:p>
          <a:p>
            <a:pPr eaLnBrk="1" hangingPunct="1">
              <a:defRPr/>
            </a:pPr>
            <a:r>
              <a:rPr lang="en-US" sz="3600" b="1" dirty="0"/>
              <a:t>but what is </a:t>
            </a:r>
            <a:r>
              <a:rPr lang="en-US" sz="3600" b="1" dirty="0">
                <a:solidFill>
                  <a:schemeClr val="hlink"/>
                </a:solidFill>
              </a:rPr>
              <a:t>unseen is eternal</a:t>
            </a:r>
            <a:r>
              <a:rPr lang="mr-IN" altLang="ja-JP" sz="3600" b="1" dirty="0">
                <a:latin typeface="Arial"/>
              </a:rPr>
              <a:t>"</a:t>
            </a:r>
            <a:r>
              <a:rPr lang="en-US" sz="3600" b="1" dirty="0"/>
              <a:t> </a:t>
            </a:r>
          </a:p>
          <a:p>
            <a:pPr eaLnBrk="1" hangingPunct="1">
              <a:defRPr/>
            </a:pPr>
            <a:r>
              <a:rPr lang="en-US" sz="3600" b="1" dirty="0"/>
              <a:t>(2 Corinthians 4:18) </a:t>
            </a:r>
          </a:p>
        </p:txBody>
      </p:sp>
    </p:spTree>
    <p:extLst>
      <p:ext uri="{BB962C8B-B14F-4D97-AF65-F5344CB8AC3E}">
        <p14:creationId xmlns:p14="http://schemas.microsoft.com/office/powerpoint/2010/main" val="4023222764"/>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rPr>
              <a:t> </a:t>
            </a:r>
            <a:endParaRPr lang="en-US" sz="1800">
              <a:solidFill>
                <a:prstClr val="black"/>
              </a:solidFill>
              <a:latin typeface="Tw Cen MT"/>
            </a:endParaRPr>
          </a:p>
        </p:txBody>
      </p:sp>
      <p:sp>
        <p:nvSpPr>
          <p:cNvPr id="12" name="Title 1"/>
          <p:cNvSpPr txBox="1">
            <a:spLocks/>
          </p:cNvSpPr>
          <p:nvPr/>
        </p:nvSpPr>
        <p:spPr bwMode="auto">
          <a:xfrm>
            <a:off x="4483100" y="0"/>
            <a:ext cx="4724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800" b="1">
                <a:solidFill>
                  <a:prstClr val="white"/>
                </a:solidFill>
                <a:latin typeface="Arial"/>
                <a:cs typeface="Arial"/>
              </a:rPr>
              <a:t>Money</a:t>
            </a:r>
          </a:p>
        </p:txBody>
      </p:sp>
      <p:pic>
        <p:nvPicPr>
          <p:cNvPr id="3" name="Picture 2"/>
          <p:cNvPicPr>
            <a:picLocks noChangeAspect="1"/>
          </p:cNvPicPr>
          <p:nvPr/>
        </p:nvPicPr>
        <p:blipFill>
          <a:blip r:embed="rId2"/>
          <a:stretch>
            <a:fillRect/>
          </a:stretch>
        </p:blipFill>
        <p:spPr>
          <a:xfrm>
            <a:off x="683568" y="1795047"/>
            <a:ext cx="7620000" cy="5080000"/>
          </a:xfrm>
          <a:prstGeom prst="rect">
            <a:avLst/>
          </a:prstGeom>
        </p:spPr>
      </p:pic>
    </p:spTree>
    <p:extLst>
      <p:ext uri="{BB962C8B-B14F-4D97-AF65-F5344CB8AC3E}">
        <p14:creationId xmlns:p14="http://schemas.microsoft.com/office/powerpoint/2010/main" val="4186870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Priorities</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Haggai</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640</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pic>
        <p:nvPicPr>
          <p:cNvPr id="3" name="Picture 2"/>
          <p:cNvPicPr>
            <a:picLocks noChangeAspect="1"/>
          </p:cNvPicPr>
          <p:nvPr/>
        </p:nvPicPr>
        <p:blipFill>
          <a:blip r:embed="rId3"/>
          <a:stretch>
            <a:fillRect/>
          </a:stretch>
        </p:blipFill>
        <p:spPr>
          <a:xfrm>
            <a:off x="-136799" y="-99392"/>
            <a:ext cx="9317311" cy="6957392"/>
          </a:xfrm>
          <a:prstGeom prst="rect">
            <a:avLst/>
          </a:prstGeom>
        </p:spPr>
      </p:pic>
    </p:spTree>
    <p:extLst>
      <p:ext uri="{BB962C8B-B14F-4D97-AF65-F5344CB8AC3E}">
        <p14:creationId xmlns:p14="http://schemas.microsoft.com/office/powerpoint/2010/main" val="33960663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40582"/>
            <a:ext cx="9144000" cy="621741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Priorities</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Haggai</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640</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4845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59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Priorities</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Haggai</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640</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824087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restore God</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a:t>
            </a:r>
            <a:br>
              <a:rPr lang="en-US" b="1" dirty="0">
                <a:effectLst>
                  <a:glow rad="127000">
                    <a:schemeClr val="tx1"/>
                  </a:glow>
                </a:effectLst>
                <a:latin typeface="Arial" charset="0"/>
                <a:ea typeface="ＭＳ Ｐゴシック" charset="0"/>
                <a:cs typeface="ＭＳ Ｐゴシック" charset="0"/>
              </a:rPr>
            </a:br>
            <a:r>
              <a:rPr lang="en-US" sz="6000" b="1" dirty="0">
                <a:solidFill>
                  <a:srgbClr val="FFFF00"/>
                </a:solidFill>
                <a:effectLst>
                  <a:glow rad="127000">
                    <a:schemeClr val="tx1"/>
                  </a:glow>
                </a:effectLst>
                <a:latin typeface="Arial" charset="0"/>
                <a:ea typeface="ＭＳ Ｐゴシック" charset="0"/>
                <a:cs typeface="ＭＳ Ｐゴシック" charset="0"/>
              </a:rPr>
              <a:t>BLESSING</a:t>
            </a:r>
            <a:br>
              <a:rPr lang="en-US" sz="60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when you only see his discipline?</a:t>
            </a:r>
          </a:p>
        </p:txBody>
      </p:sp>
    </p:spTree>
    <p:extLst>
      <p:ext uri="{BB962C8B-B14F-4D97-AF65-F5344CB8AC3E}">
        <p14:creationId xmlns:p14="http://schemas.microsoft.com/office/powerpoint/2010/main" val="1702416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12" y="-99392"/>
            <a:ext cx="9216982" cy="5838724"/>
          </a:xfrm>
          <a:prstGeom prst="rect">
            <a:avLst/>
          </a:prstGeom>
        </p:spPr>
      </p:pic>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rPr>
              <a:t> </a:t>
            </a:r>
            <a:endParaRPr lang="en-US" sz="1800">
              <a:solidFill>
                <a:prstClr val="black"/>
              </a:solidFill>
              <a:latin typeface="Tw Cen MT"/>
            </a:endParaRPr>
          </a:p>
        </p:txBody>
      </p:sp>
      <p:sp>
        <p:nvSpPr>
          <p:cNvPr id="12" name="Title 1"/>
          <p:cNvSpPr txBox="1">
            <a:spLocks/>
          </p:cNvSpPr>
          <p:nvPr/>
        </p:nvSpPr>
        <p:spPr bwMode="auto">
          <a:xfrm>
            <a:off x="0" y="5733256"/>
            <a:ext cx="9144000" cy="11247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800" b="1">
                <a:solidFill>
                  <a:prstClr val="white"/>
                </a:solidFill>
                <a:latin typeface="Arial"/>
                <a:cs typeface="Arial"/>
              </a:rPr>
              <a:t>Prioritize Your Time</a:t>
            </a:r>
          </a:p>
        </p:txBody>
      </p:sp>
    </p:spTree>
    <p:extLst>
      <p:ext uri="{BB962C8B-B14F-4D97-AF65-F5344CB8AC3E}">
        <p14:creationId xmlns:p14="http://schemas.microsoft.com/office/powerpoint/2010/main" val="1652052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 y="0"/>
            <a:ext cx="9106058" cy="6858000"/>
          </a:xfrm>
          <a:prstGeom prst="rect">
            <a:avLst/>
          </a:prstGeom>
        </p:spPr>
      </p:pic>
      <p:sp>
        <p:nvSpPr>
          <p:cNvPr id="2" name="Title 1"/>
          <p:cNvSpPr>
            <a:spLocks noGrp="1"/>
          </p:cNvSpPr>
          <p:nvPr>
            <p:ph type="title" idx="4294967295"/>
          </p:nvPr>
        </p:nvSpPr>
        <p:spPr>
          <a:xfrm>
            <a:off x="1475655" y="2502024"/>
            <a:ext cx="5688633" cy="1143000"/>
          </a:xfrm>
          <a:solidFill>
            <a:srgbClr val="091C2C"/>
          </a:solidFill>
        </p:spPr>
        <p:txBody>
          <a:bodyPr/>
          <a:lstStyle/>
          <a:p>
            <a:r>
              <a:rPr lang="mr-IN" sz="3200" dirty="0"/>
              <a:t>"</a:t>
            </a:r>
            <a:r>
              <a:rPr lang="en-US" sz="3200" dirty="0"/>
              <a:t>Well, you did ask for a sign</a:t>
            </a:r>
            <a:r>
              <a:rPr lang="mr-IN" sz="3200" dirty="0"/>
              <a:t>"</a:t>
            </a:r>
            <a:br>
              <a:rPr lang="en-US" sz="3200" dirty="0"/>
            </a:br>
            <a:r>
              <a:rPr lang="en-US" sz="3200" dirty="0"/>
              <a:t>—God</a:t>
            </a:r>
          </a:p>
        </p:txBody>
      </p:sp>
    </p:spTree>
    <p:extLst>
      <p:ext uri="{BB962C8B-B14F-4D97-AF65-F5344CB8AC3E}">
        <p14:creationId xmlns:p14="http://schemas.microsoft.com/office/powerpoint/2010/main" val="134858614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96" y="0"/>
            <a:ext cx="9070975" cy="2708920"/>
          </a:xfrm>
        </p:spPr>
        <p:txBody>
          <a:bodyPr/>
          <a:lstStyle/>
          <a:p>
            <a:r>
              <a:rPr lang="en-US" dirty="0"/>
              <a:t>God still speaks. Read his words.</a:t>
            </a:r>
          </a:p>
        </p:txBody>
      </p:sp>
      <p:pic>
        <p:nvPicPr>
          <p:cNvPr id="3" name="Picture 2"/>
          <p:cNvPicPr>
            <a:picLocks noChangeAspect="1"/>
          </p:cNvPicPr>
          <p:nvPr/>
        </p:nvPicPr>
        <p:blipFill>
          <a:blip r:embed="rId2"/>
          <a:stretch>
            <a:fillRect/>
          </a:stretch>
        </p:blipFill>
        <p:spPr>
          <a:xfrm>
            <a:off x="0" y="3808873"/>
            <a:ext cx="9144000" cy="3048000"/>
          </a:xfrm>
          <a:prstGeom prst="rect">
            <a:avLst/>
          </a:prstGeom>
        </p:spPr>
      </p:pic>
    </p:spTree>
    <p:extLst>
      <p:ext uri="{BB962C8B-B14F-4D97-AF65-F5344CB8AC3E}">
        <p14:creationId xmlns:p14="http://schemas.microsoft.com/office/powerpoint/2010/main" val="50656087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832" y="764704"/>
            <a:ext cx="9162933" cy="6108622"/>
          </a:xfrm>
          <a:prstGeom prst="rect">
            <a:avLst/>
          </a:prstGeom>
        </p:spPr>
      </p:pic>
      <p:sp>
        <p:nvSpPr>
          <p:cNvPr id="2" name="Title 1"/>
          <p:cNvSpPr>
            <a:spLocks noGrp="1"/>
          </p:cNvSpPr>
          <p:nvPr>
            <p:ph type="title" idx="4294967295"/>
          </p:nvPr>
        </p:nvSpPr>
        <p:spPr>
          <a:xfrm>
            <a:off x="35496" y="0"/>
            <a:ext cx="9070975" cy="1143000"/>
          </a:xfrm>
          <a:solidFill>
            <a:srgbClr val="000000"/>
          </a:solidFill>
        </p:spPr>
        <p:txBody>
          <a:bodyPr/>
          <a:lstStyle/>
          <a:p>
            <a:r>
              <a:rPr lang="en-US" dirty="0"/>
              <a:t>God still speaks when we are still.</a:t>
            </a:r>
          </a:p>
        </p:txBody>
      </p:sp>
    </p:spTree>
    <p:extLst>
      <p:ext uri="{BB962C8B-B14F-4D97-AF65-F5344CB8AC3E}">
        <p14:creationId xmlns:p14="http://schemas.microsoft.com/office/powerpoint/2010/main" val="21947886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restore God</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a:t>
            </a:r>
            <a:br>
              <a:rPr lang="en-US" b="1" dirty="0">
                <a:effectLst>
                  <a:glow rad="127000">
                    <a:schemeClr val="tx1"/>
                  </a:glow>
                </a:effectLst>
                <a:latin typeface="Arial" charset="0"/>
                <a:ea typeface="ＭＳ Ｐゴシック" charset="0"/>
                <a:cs typeface="ＭＳ Ｐゴシック" charset="0"/>
              </a:rPr>
            </a:br>
            <a:r>
              <a:rPr lang="en-US" sz="6000" b="1" dirty="0">
                <a:solidFill>
                  <a:srgbClr val="FFFF00"/>
                </a:solidFill>
                <a:effectLst>
                  <a:glow rad="127000">
                    <a:schemeClr val="tx1"/>
                  </a:glow>
                </a:effectLst>
                <a:latin typeface="Arial" charset="0"/>
                <a:ea typeface="ＭＳ Ｐゴシック" charset="0"/>
                <a:cs typeface="ＭＳ Ｐゴシック" charset="0"/>
              </a:rPr>
              <a:t>BLESSING</a:t>
            </a:r>
            <a:br>
              <a:rPr lang="en-US" sz="60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when you only see his discipline?</a:t>
            </a:r>
          </a:p>
        </p:txBody>
      </p:sp>
    </p:spTree>
    <p:extLst>
      <p:ext uri="{BB962C8B-B14F-4D97-AF65-F5344CB8AC3E}">
        <p14:creationId xmlns:p14="http://schemas.microsoft.com/office/powerpoint/2010/main" val="22933398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latin typeface="Arial" charset="0"/>
                <a:ea typeface="ＭＳ Ｐゴシック" charset="0"/>
                <a:cs typeface="ＭＳ Ｐゴシック" charset="0"/>
              </a:rPr>
              <a:t>1. Realign your </a:t>
            </a:r>
            <a:r>
              <a:rPr lang="en-US" sz="4800" dirty="0">
                <a:solidFill>
                  <a:srgbClr val="FFFF00"/>
                </a:solidFill>
                <a:effectLst>
                  <a:glow rad="127000">
                    <a:schemeClr val="tx1"/>
                  </a:glow>
                </a:effectLst>
                <a:latin typeface="Arial" charset="0"/>
                <a:ea typeface="ＭＳ Ｐゴシック" charset="0"/>
                <a:cs typeface="ＭＳ Ｐゴシック" charset="0"/>
              </a:rPr>
              <a:t>priorities</a:t>
            </a:r>
            <a:r>
              <a:rPr lang="en-US" sz="4800" dirty="0">
                <a:effectLst>
                  <a:glow rad="127000">
                    <a:schemeClr val="tx1"/>
                  </a:glow>
                </a:effectLst>
                <a:latin typeface="Arial" charset="0"/>
                <a:ea typeface="ＭＳ Ｐゴシック" charset="0"/>
                <a:cs typeface="ＭＳ Ｐゴシック" charset="0"/>
              </a:rPr>
              <a:t>  (Haggai 1). </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03648" y="1916832"/>
            <a:ext cx="6120680" cy="4741845"/>
          </a:xfrm>
          <a:prstGeom prst="rect">
            <a:avLst/>
          </a:prstGeom>
        </p:spPr>
      </p:pic>
    </p:spTree>
    <p:extLst>
      <p:ext uri="{BB962C8B-B14F-4D97-AF65-F5344CB8AC3E}">
        <p14:creationId xmlns:p14="http://schemas.microsoft.com/office/powerpoint/2010/main" val="167351336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Haggai 2</a:t>
            </a:r>
          </a:p>
        </p:txBody>
      </p:sp>
    </p:spTree>
    <p:extLst>
      <p:ext uri="{BB962C8B-B14F-4D97-AF65-F5344CB8AC3E}">
        <p14:creationId xmlns:p14="http://schemas.microsoft.com/office/powerpoint/2010/main" val="2724319339"/>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Recall God</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presence</a:t>
            </a:r>
            <a:r>
              <a:rPr lang="en-US" sz="4800" b="1" dirty="0">
                <a:effectLst>
                  <a:glow rad="127000">
                    <a:schemeClr val="tx1"/>
                  </a:glow>
                </a:effectLst>
                <a:latin typeface="Arial" charset="0"/>
                <a:ea typeface="ＭＳ Ｐゴシック" charset="0"/>
                <a:cs typeface="ＭＳ Ｐゴシック" charset="0"/>
              </a:rPr>
              <a:t> (Haggai 2:1-9). </a:t>
            </a:r>
          </a:p>
        </p:txBody>
      </p:sp>
    </p:spTree>
    <p:extLst>
      <p:ext uri="{BB962C8B-B14F-4D97-AF65-F5344CB8AC3E}">
        <p14:creationId xmlns:p14="http://schemas.microsoft.com/office/powerpoint/2010/main" val="411201886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pic>
        <p:nvPicPr>
          <p:cNvPr id="2" name="Picture 1"/>
          <p:cNvPicPr>
            <a:picLocks noChangeAspect="1"/>
          </p:cNvPicPr>
          <p:nvPr/>
        </p:nvPicPr>
        <p:blipFill>
          <a:blip r:embed="rId3"/>
          <a:stretch>
            <a:fillRect/>
          </a:stretch>
        </p:blipFill>
        <p:spPr>
          <a:xfrm>
            <a:off x="4879528" y="19734"/>
            <a:ext cx="4445000" cy="5765800"/>
          </a:xfrm>
          <a:prstGeom prst="rect">
            <a:avLst/>
          </a:prstGeom>
        </p:spPr>
      </p:pic>
      <p:sp>
        <p:nvSpPr>
          <p:cNvPr id="900098" name="Rectangle 2"/>
          <p:cNvSpPr>
            <a:spLocks noGrp="1" noChangeArrowheads="1"/>
          </p:cNvSpPr>
          <p:nvPr>
            <p:ph type="ctrTitle"/>
          </p:nvPr>
        </p:nvSpPr>
        <p:spPr>
          <a:xfrm>
            <a:off x="72008" y="29469"/>
            <a:ext cx="5004048" cy="6828531"/>
          </a:xfrm>
          <a:solidFill>
            <a:srgbClr val="000000"/>
          </a:solidFill>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Then on October 17 of that same year,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sent another message through the prophet Haggai. </a:t>
            </a:r>
            <a:r>
              <a:rPr lang="mr-IN" sz="3200" b="1" dirty="0">
                <a:effectLst>
                  <a:glow rad="127000">
                    <a:schemeClr val="tx1"/>
                  </a:glow>
                </a:effectLst>
                <a:latin typeface="Arial" charset="0"/>
                <a:ea typeface="ＭＳ Ｐゴシック" charset="0"/>
                <a:cs typeface="ＭＳ Ｐゴシック" charset="0"/>
              </a:rPr>
              <a:t>'</a:t>
            </a:r>
            <a:r>
              <a:rPr lang="en-SG" sz="3200" b="1">
                <a:effectLst>
                  <a:glow rad="127000">
                    <a:schemeClr val="tx1"/>
                  </a:glow>
                </a:effectLst>
                <a:latin typeface="Arial" charset="0"/>
                <a:ea typeface="ＭＳ Ｐゴシック" charset="0"/>
                <a:cs typeface="ＭＳ Ｐゴシック" charset="0"/>
              </a:rPr>
              <a:t>Say this to Zerubbabel son of Shealtiel, governor of Judah, and to Jeshua son of Jehozadak, the high priest, and to the remnant of God</a:t>
            </a:r>
            <a:r>
              <a:rPr lang="mr-IN" sz="3200" b="1">
                <a:effectLst>
                  <a:glow rad="127000">
                    <a:schemeClr val="tx1"/>
                  </a:glow>
                </a:effectLst>
                <a:latin typeface="Arial" charset="0"/>
                <a:ea typeface="ＭＳ Ｐゴシック" charset="0"/>
                <a:cs typeface="ＭＳ Ｐゴシック" charset="0"/>
              </a:rPr>
              <a:t>'</a:t>
            </a:r>
            <a:r>
              <a:rPr lang="en-SG" sz="3200" b="1">
                <a:effectLst>
                  <a:glow rad="127000">
                    <a:schemeClr val="tx1"/>
                  </a:glow>
                </a:effectLst>
                <a:latin typeface="Arial" charset="0"/>
                <a:ea typeface="ＭＳ Ｐゴシック" charset="0"/>
                <a:cs typeface="ＭＳ Ｐゴシック" charset="0"/>
              </a:rPr>
              <a:t>s people there in the land</a:t>
            </a:r>
            <a:r>
              <a:rPr lang="mr-IN" sz="3200" b="1">
                <a:effectLst>
                  <a:glow rad="127000">
                    <a:schemeClr val="tx1"/>
                  </a:glow>
                </a:effectLst>
                <a:latin typeface="Arial" charset="0"/>
                <a:ea typeface="ＭＳ Ｐゴシック" charset="0"/>
                <a:cs typeface="ＭＳ Ｐゴシック" charset="0"/>
              </a:rPr>
              <a:t>'</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(Haggai 2:1-2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1189058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a:latin typeface="Arial" charset="0"/>
              <a:cs typeface="Arial" charset="0"/>
            </a:endParaRPr>
          </a:p>
        </p:txBody>
      </p:sp>
      <p:grpSp>
        <p:nvGrpSpPr>
          <p:cNvPr id="148482" name="Group 4"/>
          <p:cNvGrpSpPr>
            <a:grpSpLocks/>
          </p:cNvGrpSpPr>
          <p:nvPr/>
        </p:nvGrpSpPr>
        <p:grpSpPr bwMode="auto">
          <a:xfrm>
            <a:off x="609600" y="4235450"/>
            <a:ext cx="8153400" cy="1484313"/>
            <a:chOff x="432" y="1948"/>
            <a:chExt cx="5136" cy="935"/>
          </a:xfrm>
        </p:grpSpPr>
        <p:sp>
          <p:nvSpPr>
            <p:cNvPr id="167941"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42" name="Text Box 6"/>
            <p:cNvSpPr txBox="1">
              <a:spLocks noChangeArrowheads="1"/>
            </p:cNvSpPr>
            <p:nvPr/>
          </p:nvSpPr>
          <p:spPr bwMode="auto">
            <a:xfrm>
              <a:off x="4464" y="2476"/>
              <a:ext cx="823"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a:latin typeface="Arial"/>
                  <a:ea typeface="+mn-ea"/>
                  <a:cs typeface="Arial"/>
                </a:rPr>
                <a:t>Dec</a:t>
              </a:r>
            </a:p>
          </p:txBody>
        </p:sp>
        <p:sp>
          <p:nvSpPr>
            <p:cNvPr id="167943"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44"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Sep</a:t>
              </a:r>
            </a:p>
          </p:txBody>
        </p:sp>
        <p:sp>
          <p:nvSpPr>
            <p:cNvPr id="167945"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46" name="Text Box 10"/>
            <p:cNvSpPr txBox="1">
              <a:spLocks noChangeArrowheads="1"/>
            </p:cNvSpPr>
            <p:nvPr/>
          </p:nvSpPr>
          <p:spPr bwMode="auto">
            <a:xfrm>
              <a:off x="2706"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Oct</a:t>
              </a:r>
            </a:p>
          </p:txBody>
        </p:sp>
        <p:sp>
          <p:nvSpPr>
            <p:cNvPr id="167947"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48" name="Text Box 12"/>
            <p:cNvSpPr txBox="1">
              <a:spLocks noChangeArrowheads="1"/>
            </p:cNvSpPr>
            <p:nvPr/>
          </p:nvSpPr>
          <p:spPr bwMode="auto">
            <a:xfrm>
              <a:off x="3591" y="2476"/>
              <a:ext cx="76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Nov</a:t>
              </a:r>
            </a:p>
          </p:txBody>
        </p:sp>
        <p:sp>
          <p:nvSpPr>
            <p:cNvPr id="167949"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50"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Aug</a:t>
              </a:r>
            </a:p>
          </p:txBody>
        </p:sp>
        <p:sp>
          <p:nvSpPr>
            <p:cNvPr id="167951"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52"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sp>
        <p:nvSpPr>
          <p:cNvPr id="167953"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7954" name="Text Box 18"/>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8/29</a:t>
            </a:r>
          </a:p>
          <a:p>
            <a:pPr algn="ctr">
              <a:defRPr/>
            </a:pPr>
            <a:r>
              <a:rPr lang="en-US" sz="3200" b="1">
                <a:latin typeface="Arial"/>
                <a:ea typeface="+mn-ea"/>
                <a:cs typeface="Arial"/>
              </a:rPr>
              <a:t>1:1</a:t>
            </a:r>
          </a:p>
        </p:txBody>
      </p:sp>
      <p:sp>
        <p:nvSpPr>
          <p:cNvPr id="167955" name="AutoShape 19"/>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7956" name="Text Box 20"/>
          <p:cNvSpPr txBox="1">
            <a:spLocks noChangeArrowheads="1"/>
          </p:cNvSpPr>
          <p:nvPr/>
        </p:nvSpPr>
        <p:spPr bwMode="auto">
          <a:xfrm>
            <a:off x="41148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10/17</a:t>
            </a:r>
          </a:p>
          <a:p>
            <a:pPr algn="ctr">
              <a:defRPr/>
            </a:pPr>
            <a:r>
              <a:rPr lang="en-US" sz="3200" b="1">
                <a:latin typeface="Arial"/>
                <a:ea typeface="+mn-ea"/>
                <a:cs typeface="Arial"/>
              </a:rPr>
              <a:t>2:1</a:t>
            </a:r>
          </a:p>
        </p:txBody>
      </p:sp>
      <p:sp>
        <p:nvSpPr>
          <p:cNvPr id="167957" name="Text Box 21"/>
          <p:cNvSpPr txBox="1">
            <a:spLocks noChangeArrowheads="1"/>
          </p:cNvSpPr>
          <p:nvPr/>
        </p:nvSpPr>
        <p:spPr bwMode="auto">
          <a:xfrm>
            <a:off x="28956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9/21</a:t>
            </a:r>
          </a:p>
          <a:p>
            <a:pPr algn="ctr">
              <a:defRPr/>
            </a:pPr>
            <a:r>
              <a:rPr lang="en-US" sz="3200" b="1">
                <a:latin typeface="Arial"/>
                <a:ea typeface="+mn-ea"/>
                <a:cs typeface="Arial"/>
              </a:rPr>
              <a:t>1:15</a:t>
            </a:r>
          </a:p>
        </p:txBody>
      </p:sp>
      <p:sp>
        <p:nvSpPr>
          <p:cNvPr id="167958"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7959" name="Text Box 23"/>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000" b="1">
                <a:latin typeface="Arial"/>
                <a:ea typeface="+mn-ea"/>
                <a:cs typeface="Arial"/>
              </a:rPr>
              <a:t>520 B.C.</a:t>
            </a:r>
          </a:p>
        </p:txBody>
      </p:sp>
      <p:sp>
        <p:nvSpPr>
          <p:cNvPr id="24" name="Title 23"/>
          <p:cNvSpPr>
            <a:spLocks noGrp="1"/>
          </p:cNvSpPr>
          <p:nvPr>
            <p:ph type="title" idx="4294967295"/>
          </p:nvPr>
        </p:nvSpPr>
        <p:spPr/>
        <p:txBody>
          <a:bodyPr/>
          <a:lstStyle/>
          <a:p>
            <a:pPr>
              <a:defRPr/>
            </a:pPr>
            <a:r>
              <a:rPr lang="en-US" sz="4800">
                <a:solidFill>
                  <a:schemeClr val="tx1"/>
                </a:solidFill>
                <a:latin typeface="Arial"/>
                <a:ea typeface="ＭＳ Ｐゴシック" charset="0"/>
                <a:cs typeface="Arial"/>
              </a:rPr>
              <a:t>Dates in Haggai</a:t>
            </a:r>
            <a:endParaRPr lang="en-US">
              <a:latin typeface="Arial"/>
              <a:ea typeface="ＭＳ Ｐゴシック" charset="0"/>
              <a:cs typeface="Arial"/>
            </a:endParaRP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44824"/>
            <a:ext cx="9144000" cy="769349"/>
          </a:xfrm>
          <a:effectLst>
            <a:outerShdw blurRad="63500" dist="35921" dir="2700000" algn="ctr" rotWithShape="0">
              <a:schemeClr val="tx2">
                <a:alpha val="74998"/>
              </a:schemeClr>
            </a:outerShdw>
          </a:effectLst>
        </p:spPr>
        <p:txBody>
          <a:bodyPr/>
          <a:lstStyle/>
          <a:p>
            <a:pPr>
              <a:defRPr/>
            </a:pPr>
            <a:r>
              <a:rPr lang="en-US" sz="9600" b="1" dirty="0">
                <a:effectLst>
                  <a:glow rad="127000">
                    <a:schemeClr val="tx1"/>
                  </a:glow>
                </a:effectLst>
                <a:latin typeface="Arial" charset="0"/>
                <a:ea typeface="ＭＳ Ｐゴシック" charset="0"/>
                <a:cs typeface="ＭＳ Ｐゴシック" charset="0"/>
              </a:rPr>
              <a:t>Background</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720311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135835"/>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Does anyone remember this house—this Temple—in its former splendor? How, in comparison, does it look to you now? It must seem like nothing at all!  </a:t>
            </a:r>
            <a:r>
              <a:rPr lang="en-US" sz="3200" b="1" baseline="30000" dirty="0">
                <a:effectLst>
                  <a:glow rad="127000">
                    <a:schemeClr val="tx1"/>
                  </a:glow>
                </a:effectLst>
                <a:latin typeface="Arial" charset="0"/>
                <a:ea typeface="ＭＳ Ｐゴシック" charset="0"/>
                <a:cs typeface="ＭＳ Ｐゴシック" charset="0"/>
              </a:rPr>
              <a:t>4</a:t>
            </a:r>
            <a:r>
              <a:rPr lang="en-US" sz="3200" b="1" dirty="0">
                <a:effectLst>
                  <a:glow rad="127000">
                    <a:schemeClr val="tx1"/>
                  </a:glow>
                </a:effectLst>
                <a:latin typeface="Arial" charset="0"/>
                <a:ea typeface="ＭＳ Ｐゴシック" charset="0"/>
                <a:cs typeface="ＭＳ Ｐゴシック" charset="0"/>
              </a:rPr>
              <a:t>But now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says: Be strong, Zerubbabel. </a:t>
            </a:r>
            <a:r>
              <a:rPr lang="en-US" sz="3200" b="1" dirty="0">
                <a:solidFill>
                  <a:srgbClr val="FFFF00"/>
                </a:solidFill>
                <a:effectLst>
                  <a:glow rad="127000">
                    <a:schemeClr val="tx1"/>
                  </a:glow>
                </a:effectLst>
                <a:latin typeface="Arial" charset="0"/>
                <a:ea typeface="ＭＳ Ｐゴシック" charset="0"/>
                <a:cs typeface="ＭＳ Ｐゴシック" charset="0"/>
              </a:rPr>
              <a:t>Be strong</a:t>
            </a:r>
            <a:r>
              <a:rPr lang="en-US" sz="3200" b="1" dirty="0">
                <a:effectLst>
                  <a:glow rad="127000">
                    <a:schemeClr val="tx1"/>
                  </a:glow>
                </a:effectLst>
                <a:latin typeface="Arial" charset="0"/>
                <a:ea typeface="ＭＳ Ｐゴシック" charset="0"/>
                <a:cs typeface="ＭＳ Ｐゴシック" charset="0"/>
              </a:rPr>
              <a:t>, Jeshua son of Jehozadak, the high priest. Be strong, all you people still left in the land. And now get to work, for </a:t>
            </a:r>
            <a:r>
              <a:rPr lang="en-US" sz="3200" b="1" dirty="0">
                <a:solidFill>
                  <a:srgbClr val="FFFF00"/>
                </a:solidFill>
                <a:effectLst>
                  <a:glow rad="127000">
                    <a:schemeClr val="tx1"/>
                  </a:glow>
                </a:effectLst>
                <a:latin typeface="Arial" charset="0"/>
                <a:ea typeface="ＭＳ Ｐゴシック" charset="0"/>
                <a:cs typeface="ＭＳ Ｐゴシック" charset="0"/>
              </a:rPr>
              <a:t>I am with you</a:t>
            </a:r>
            <a:r>
              <a:rPr lang="en-US" sz="3200" b="1" dirty="0">
                <a:effectLst>
                  <a:glow rad="127000">
                    <a:schemeClr val="tx1"/>
                  </a:glow>
                </a:effectLst>
                <a:latin typeface="Arial" charset="0"/>
                <a:ea typeface="ＭＳ Ｐゴシック" charset="0"/>
                <a:cs typeface="ＭＳ Ｐゴシック" charset="0"/>
              </a:rPr>
              <a:t>, says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of Heaven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Armies.  </a:t>
            </a:r>
            <a:r>
              <a:rPr lang="en-US" sz="3200" b="1" baseline="30000" dirty="0">
                <a:effectLst>
                  <a:glow rad="127000">
                    <a:schemeClr val="tx1"/>
                  </a:glow>
                </a:effectLst>
                <a:latin typeface="Arial" charset="0"/>
                <a:ea typeface="ＭＳ Ｐゴシック" charset="0"/>
                <a:cs typeface="ＭＳ Ｐゴシック" charset="0"/>
              </a:rPr>
              <a:t>5</a:t>
            </a:r>
            <a:r>
              <a:rPr lang="en-US" sz="3200" b="1" dirty="0">
                <a:solidFill>
                  <a:srgbClr val="FFFF00"/>
                </a:solidFill>
                <a:effectLst>
                  <a:glow rad="127000">
                    <a:schemeClr val="tx1"/>
                  </a:glow>
                </a:effectLst>
                <a:latin typeface="Arial" charset="0"/>
                <a:ea typeface="ＭＳ Ｐゴシック" charset="0"/>
                <a:cs typeface="ＭＳ Ｐゴシック" charset="0"/>
              </a:rPr>
              <a:t>My Spirit remains among you</a:t>
            </a:r>
            <a:r>
              <a:rPr lang="en-US" sz="3200" b="1" dirty="0">
                <a:effectLst>
                  <a:glow rad="127000">
                    <a:schemeClr val="tx1"/>
                  </a:glow>
                </a:effectLst>
                <a:latin typeface="Arial" charset="0"/>
                <a:ea typeface="ＭＳ Ｐゴシック" charset="0"/>
                <a:cs typeface="ＭＳ Ｐゴシック" charset="0"/>
              </a:rPr>
              <a:t>, just as I promised when you came out of Egypt. So do not be afraid</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(Haggai 2:3-5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6401446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"'For this is what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of Heaven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Armies says: In just a little while I will again shake the heavens and the earth, the oceans and the dry land.  </a:t>
            </a:r>
            <a:r>
              <a:rPr lang="en-US" sz="3200" b="1" baseline="30000" dirty="0">
                <a:effectLst>
                  <a:glow rad="127000">
                    <a:schemeClr val="tx1"/>
                  </a:glow>
                </a:effectLst>
                <a:latin typeface="Arial" charset="0"/>
                <a:ea typeface="ＭＳ Ｐゴシック" charset="0"/>
                <a:cs typeface="ＭＳ Ｐゴシック" charset="0"/>
              </a:rPr>
              <a:t>7</a:t>
            </a:r>
            <a:r>
              <a:rPr lang="en-US" sz="3200" b="1" dirty="0">
                <a:effectLst>
                  <a:glow rad="127000">
                    <a:schemeClr val="tx1"/>
                  </a:glow>
                </a:effectLst>
                <a:latin typeface="Arial" charset="0"/>
                <a:ea typeface="ＭＳ Ｐゴシック" charset="0"/>
                <a:cs typeface="ＭＳ Ｐゴシック" charset="0"/>
              </a:rPr>
              <a:t>I will shake all the nations, and the treasures of all the nations will be brought to this Temple. I will fill this place with glory, says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of Heaven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Armies'" (Haggai 2:6-7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0986422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25" y="0"/>
            <a:ext cx="9191625" cy="694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685800" y="5638800"/>
            <a:ext cx="7772400" cy="1143000"/>
          </a:xfrm>
        </p:spPr>
        <p:txBody>
          <a:bodyPr/>
          <a:lstStyle/>
          <a:p>
            <a:pPr>
              <a:defRPr/>
            </a:pPr>
            <a:r>
              <a:rPr lang="en-US" sz="3600">
                <a:solidFill>
                  <a:schemeClr val="tx1"/>
                </a:solidFill>
                <a:latin typeface="Arial"/>
                <a:ea typeface="ＭＳ Ｐゴシック" charset="0"/>
                <a:cs typeface="Arial"/>
              </a:rPr>
              <a:t>1</a:t>
            </a:r>
            <a:r>
              <a:rPr lang="en-US" sz="3600" baseline="30000">
                <a:solidFill>
                  <a:schemeClr val="tx1"/>
                </a:solidFill>
                <a:latin typeface="Arial"/>
                <a:ea typeface="ＭＳ Ｐゴシック" charset="0"/>
                <a:cs typeface="Arial"/>
              </a:rPr>
              <a:t>st</a:t>
            </a:r>
            <a:r>
              <a:rPr lang="en-US" sz="3600">
                <a:solidFill>
                  <a:schemeClr val="tx1"/>
                </a:solidFill>
                <a:latin typeface="Arial"/>
                <a:ea typeface="ＭＳ Ｐゴシック" charset="0"/>
                <a:cs typeface="Arial"/>
              </a:rPr>
              <a:t> Temple - Solomon</a:t>
            </a:r>
            <a:endParaRPr lang="en-US">
              <a:latin typeface="Arial"/>
              <a:ea typeface="ＭＳ Ｐゴシック" charset="0"/>
              <a:cs typeface="Arial"/>
            </a:endParaRPr>
          </a:p>
        </p:txBody>
      </p:sp>
    </p:spTree>
    <p:extLst>
      <p:ext uri="{BB962C8B-B14F-4D97-AF65-F5344CB8AC3E}">
        <p14:creationId xmlns:p14="http://schemas.microsoft.com/office/powerpoint/2010/main" val="3936315608"/>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ChangeArrowheads="1"/>
          </p:cNvSpPr>
          <p:nvPr/>
        </p:nvSpPr>
        <p:spPr bwMode="auto">
          <a:xfrm>
            <a:off x="0" y="0"/>
            <a:ext cx="9144000" cy="6858000"/>
          </a:xfrm>
          <a:prstGeom prst="rect">
            <a:avLst/>
          </a:prstGeom>
          <a:solidFill>
            <a:schemeClr val="bg1">
              <a:lumMod val="40000"/>
              <a:lumOff val="60000"/>
            </a:schemeClr>
          </a:solidFill>
          <a:ln>
            <a:noFill/>
          </a:ln>
        </p:spPr>
        <p:txBody>
          <a:bodyPr wrap="none" anchor="ctr"/>
          <a:lstStyle/>
          <a:p>
            <a:pPr>
              <a:defRPr/>
            </a:pPr>
            <a:endParaRPr lang="en-US">
              <a:solidFill>
                <a:schemeClr val="accent3"/>
              </a:solidFill>
            </a:endParaRPr>
          </a:p>
        </p:txBody>
      </p:sp>
      <p:pic>
        <p:nvPicPr>
          <p:cNvPr id="146434" name="Picture 3" descr="1STT"/>
          <p:cNvPicPr>
            <a:picLocks noChangeAspect="1" noChangeArrowheads="1"/>
          </p:cNvPicPr>
          <p:nvPr/>
        </p:nvPicPr>
        <p:blipFill>
          <a:blip r:embed="rId2" cstate="screen">
            <a:extLst>
              <a:ext uri="{28A0092B-C50C-407E-A947-70E740481C1C}">
                <a14:useLocalDpi xmlns:a14="http://schemas.microsoft.com/office/drawing/2010/main"/>
              </a:ext>
            </a:extLst>
          </a:blip>
          <a:srcRect l="1369" t="5740"/>
          <a:stretch>
            <a:fillRect/>
          </a:stretch>
        </p:blipFill>
        <p:spPr bwMode="auto">
          <a:xfrm>
            <a:off x="1258888" y="1484313"/>
            <a:ext cx="6975475" cy="3849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5" name="Rectangle 4"/>
          <p:cNvSpPr>
            <a:spLocks noChangeArrowheads="1"/>
          </p:cNvSpPr>
          <p:nvPr/>
        </p:nvSpPr>
        <p:spPr bwMode="auto">
          <a:xfrm>
            <a:off x="4495800" y="3051175"/>
            <a:ext cx="304800" cy="1143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6436" name="Rectangle 5"/>
          <p:cNvSpPr>
            <a:spLocks noChangeArrowheads="1"/>
          </p:cNvSpPr>
          <p:nvPr/>
        </p:nvSpPr>
        <p:spPr bwMode="auto">
          <a:xfrm>
            <a:off x="4762500" y="3114675"/>
            <a:ext cx="304800" cy="228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6437" name="Rectangle 6"/>
          <p:cNvSpPr>
            <a:spLocks noChangeArrowheads="1"/>
          </p:cNvSpPr>
          <p:nvPr/>
        </p:nvSpPr>
        <p:spPr bwMode="auto">
          <a:xfrm>
            <a:off x="5626100" y="4073525"/>
            <a:ext cx="304800" cy="146050"/>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6438" name="Rectangle 7"/>
          <p:cNvSpPr>
            <a:spLocks noChangeArrowheads="1"/>
          </p:cNvSpPr>
          <p:nvPr/>
        </p:nvSpPr>
        <p:spPr bwMode="auto">
          <a:xfrm>
            <a:off x="5619750" y="3070225"/>
            <a:ext cx="323850" cy="1060450"/>
          </a:xfrm>
          <a:prstGeom prst="rect">
            <a:avLst/>
          </a:prstGeom>
          <a:solidFill>
            <a:srgbClr val="F5F5F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6439" name="Title 8"/>
          <p:cNvSpPr>
            <a:spLocks noGrp="1"/>
          </p:cNvSpPr>
          <p:nvPr>
            <p:ph type="title" idx="4294967295"/>
          </p:nvPr>
        </p:nvSpPr>
        <p:spPr>
          <a:xfrm>
            <a:off x="838200" y="5486400"/>
            <a:ext cx="77724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4000">
                <a:solidFill>
                  <a:schemeClr val="bg2"/>
                </a:solidFill>
                <a:effectLst/>
                <a:latin typeface="Arial" charset="0"/>
                <a:ea typeface="ＭＳ Ｐゴシック" charset="0"/>
                <a:cs typeface="Arial" charset="0"/>
              </a:rPr>
              <a:t>2</a:t>
            </a:r>
            <a:r>
              <a:rPr lang="en-US" sz="4000" baseline="30000">
                <a:solidFill>
                  <a:schemeClr val="bg2"/>
                </a:solidFill>
                <a:effectLst/>
                <a:latin typeface="Arial" charset="0"/>
                <a:ea typeface="ＭＳ Ｐゴシック" charset="0"/>
                <a:cs typeface="Arial" charset="0"/>
              </a:rPr>
              <a:t>nd</a:t>
            </a:r>
            <a:r>
              <a:rPr lang="en-US" sz="4000">
                <a:solidFill>
                  <a:schemeClr val="bg2"/>
                </a:solidFill>
                <a:effectLst/>
                <a:latin typeface="Arial" charset="0"/>
                <a:ea typeface="ＭＳ Ｐゴシック" charset="0"/>
                <a:cs typeface="Arial" charset="0"/>
              </a:rPr>
              <a:t> Temple - Zerubbabel</a:t>
            </a:r>
            <a:endParaRPr lang="en-US" sz="4800">
              <a:effectLst/>
              <a:latin typeface="Arial" charset="0"/>
              <a:ea typeface="ＭＳ Ｐゴシック" charset="0"/>
              <a:cs typeface="Arial" charset="0"/>
            </a:endParaRPr>
          </a:p>
        </p:txBody>
      </p:sp>
    </p:spTree>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descr="Brown marble"/>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147458" name="Picture 3" descr="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79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title" idx="4294967295"/>
          </p:nvPr>
        </p:nvSpPr>
        <p:spPr>
          <a:xfrm>
            <a:off x="990600" y="5867400"/>
            <a:ext cx="7772400" cy="762000"/>
          </a:xfrm>
        </p:spPr>
        <p:txBody>
          <a:bodyPr/>
          <a:lstStyle/>
          <a:p>
            <a:pPr>
              <a:defRPr/>
            </a:pPr>
            <a:r>
              <a:rPr lang="en-US">
                <a:solidFill>
                  <a:schemeClr val="tx1"/>
                </a:solidFill>
                <a:latin typeface="Arial" charset="0"/>
                <a:ea typeface="ＭＳ Ｐゴシック" charset="0"/>
                <a:cs typeface="Arial" charset="0"/>
              </a:rPr>
              <a:t>2</a:t>
            </a:r>
            <a:r>
              <a:rPr lang="en-US" baseline="30000">
                <a:solidFill>
                  <a:schemeClr val="tx1"/>
                </a:solidFill>
                <a:latin typeface="Arial" charset="0"/>
                <a:ea typeface="ＭＳ Ｐゴシック" charset="0"/>
                <a:cs typeface="Arial" charset="0"/>
              </a:rPr>
              <a:t>nd</a:t>
            </a:r>
            <a:r>
              <a:rPr lang="en-US">
                <a:solidFill>
                  <a:schemeClr val="tx1"/>
                </a:solidFill>
                <a:latin typeface="Arial" charset="0"/>
                <a:ea typeface="ＭＳ Ｐゴシック" charset="0"/>
                <a:cs typeface="Arial" charset="0"/>
              </a:rPr>
              <a:t> Temple - Herod</a:t>
            </a:r>
            <a:endParaRPr lang="en-US" sz="5400">
              <a:latin typeface="Arial" charset="0"/>
              <a:ea typeface="ＭＳ Ｐゴシック" charset="0"/>
              <a:cs typeface="Arial" charset="0"/>
            </a:endParaRPr>
          </a:p>
        </p:txBody>
      </p:sp>
    </p:spTree>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sz="2000">
              <a:latin typeface="Arial" charset="0"/>
              <a:cs typeface="Arial" charset="0"/>
            </a:endParaRPr>
          </a:p>
        </p:txBody>
      </p:sp>
      <p:sp>
        <p:nvSpPr>
          <p:cNvPr id="169987" name="Text Box 1027"/>
          <p:cNvSpPr txBox="1">
            <a:spLocks noChangeArrowheads="1"/>
          </p:cNvSpPr>
          <p:nvPr/>
        </p:nvSpPr>
        <p:spPr bwMode="auto">
          <a:xfrm rot="17055432">
            <a:off x="-146050" y="282892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Rebuke 1-11</a:t>
            </a:r>
          </a:p>
        </p:txBody>
      </p:sp>
      <p:sp>
        <p:nvSpPr>
          <p:cNvPr id="169988" name="Text Box 1028"/>
          <p:cNvSpPr txBox="1">
            <a:spLocks noChangeArrowheads="1"/>
          </p:cNvSpPr>
          <p:nvPr/>
        </p:nvSpPr>
        <p:spPr bwMode="auto">
          <a:xfrm rot="17006968">
            <a:off x="813593" y="2796382"/>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Response 12-15</a:t>
            </a:r>
          </a:p>
        </p:txBody>
      </p:sp>
      <p:sp>
        <p:nvSpPr>
          <p:cNvPr id="169989" name="Text Box 1029"/>
          <p:cNvSpPr txBox="1">
            <a:spLocks noChangeArrowheads="1"/>
          </p:cNvSpPr>
          <p:nvPr/>
        </p:nvSpPr>
        <p:spPr bwMode="auto">
          <a:xfrm rot="17020474">
            <a:off x="1537493" y="2612232"/>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Present 1-5 </a:t>
            </a:r>
          </a:p>
        </p:txBody>
      </p:sp>
      <p:sp>
        <p:nvSpPr>
          <p:cNvPr id="169991"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First things first </a:t>
            </a:r>
          </a:p>
        </p:txBody>
      </p:sp>
      <p:sp>
        <p:nvSpPr>
          <p:cNvPr id="169993" name="Text Box 1033"/>
          <p:cNvSpPr txBox="1">
            <a:spLocks noChangeArrowheads="1"/>
          </p:cNvSpPr>
          <p:nvPr/>
        </p:nvSpPr>
        <p:spPr bwMode="auto">
          <a:xfrm rot="16200000">
            <a:off x="-1515268" y="1634331"/>
            <a:ext cx="3944938"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000" b="1">
                <a:latin typeface="Arial"/>
                <a:ea typeface="+mn-ea"/>
                <a:cs typeface="Arial"/>
              </a:rPr>
              <a:t>Haggai</a:t>
            </a:r>
          </a:p>
        </p:txBody>
      </p:sp>
      <p:sp>
        <p:nvSpPr>
          <p:cNvPr id="169994" name="Text Box 1034"/>
          <p:cNvSpPr txBox="1">
            <a:spLocks noChangeArrowheads="1"/>
          </p:cNvSpPr>
          <p:nvPr/>
        </p:nvSpPr>
        <p:spPr bwMode="auto">
          <a:xfrm>
            <a:off x="6796088" y="471488"/>
            <a:ext cx="19050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Anticipation 2:20-23</a:t>
            </a:r>
          </a:p>
        </p:txBody>
      </p:sp>
      <p:sp>
        <p:nvSpPr>
          <p:cNvPr id="169995" name="Text Box 1035"/>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Building</a:t>
            </a:r>
          </a:p>
        </p:txBody>
      </p:sp>
      <p:sp>
        <p:nvSpPr>
          <p:cNvPr id="170001" name="Line 1041"/>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2" name="Text Box 1042"/>
          <p:cNvSpPr txBox="1">
            <a:spLocks noChangeArrowheads="1"/>
          </p:cNvSpPr>
          <p:nvPr/>
        </p:nvSpPr>
        <p:spPr bwMode="auto">
          <a:xfrm rot="16200000">
            <a:off x="7356475" y="5229225"/>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520 B. C.</a:t>
            </a:r>
          </a:p>
        </p:txBody>
      </p:sp>
      <p:sp>
        <p:nvSpPr>
          <p:cNvPr id="170003" name="Line 1043"/>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4" name="Line 1044"/>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5" name="Line 1045"/>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6" name="Line 1046"/>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7" name="Line 1047"/>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8" name="Line 1048"/>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10" name="Line 1050"/>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11" name="Line 1051"/>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12" name="Text Box 1052"/>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Blessings</a:t>
            </a:r>
          </a:p>
        </p:txBody>
      </p:sp>
      <p:sp>
        <p:nvSpPr>
          <p:cNvPr id="170013" name="Rectangle 1053"/>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70014" name="Line 1054"/>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15" name="Text Box 1055"/>
          <p:cNvSpPr txBox="1">
            <a:spLocks noChangeArrowheads="1"/>
          </p:cNvSpPr>
          <p:nvPr/>
        </p:nvSpPr>
        <p:spPr bwMode="auto">
          <a:xfrm>
            <a:off x="16002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Admonition 1:1-15</a:t>
            </a:r>
          </a:p>
        </p:txBody>
      </p:sp>
      <p:sp>
        <p:nvSpPr>
          <p:cNvPr id="170016" name="Text Box 1056"/>
          <p:cNvSpPr txBox="1">
            <a:spLocks noChangeArrowheads="1"/>
          </p:cNvSpPr>
          <p:nvPr/>
        </p:nvSpPr>
        <p:spPr bwMode="auto">
          <a:xfrm>
            <a:off x="3457575"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Consolation 2:1-9</a:t>
            </a:r>
          </a:p>
        </p:txBody>
      </p:sp>
      <p:sp>
        <p:nvSpPr>
          <p:cNvPr id="170017" name="Text Box 1057"/>
          <p:cNvSpPr txBox="1">
            <a:spLocks noChangeArrowheads="1"/>
          </p:cNvSpPr>
          <p:nvPr/>
        </p:nvSpPr>
        <p:spPr bwMode="auto">
          <a:xfrm>
            <a:off x="51816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Affirmation 2:10-19</a:t>
            </a:r>
          </a:p>
        </p:txBody>
      </p:sp>
      <p:sp>
        <p:nvSpPr>
          <p:cNvPr id="170018" name="Rectangle 1058"/>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latin typeface="Arial"/>
              <a:ea typeface="+mn-ea"/>
              <a:cs typeface="Arial"/>
            </a:endParaRPr>
          </a:p>
        </p:txBody>
      </p:sp>
      <p:sp>
        <p:nvSpPr>
          <p:cNvPr id="170019" name="Line 1059"/>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20" name="Line 1060"/>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22" name="Rectangle 1062"/>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cxnSp>
        <p:nvCxnSpPr>
          <p:cNvPr id="150557" name="Straight Connector 36"/>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31" name="Title 30"/>
          <p:cNvSpPr>
            <a:spLocks noGrp="1"/>
          </p:cNvSpPr>
          <p:nvPr>
            <p:ph type="title" idx="4294967295"/>
          </p:nvPr>
        </p:nvSpPr>
        <p:spPr>
          <a:xfrm>
            <a:off x="0" y="-76200"/>
            <a:ext cx="9144000" cy="685800"/>
          </a:xfrm>
        </p:spPr>
        <p:txBody>
          <a:bodyPr/>
          <a:lstStyle/>
          <a:p>
            <a:pPr>
              <a:defRPr/>
            </a:pPr>
            <a:r>
              <a:rPr lang="en-US" sz="2800" dirty="0">
                <a:latin typeface="Arial"/>
                <a:ea typeface="ＭＳ Ｐゴシック" charset="0"/>
                <a:cs typeface="Arial"/>
              </a:rPr>
              <a:t>God</a:t>
            </a:r>
            <a:r>
              <a:rPr lang="mr-IN" sz="2800" dirty="0">
                <a:latin typeface="Arial"/>
                <a:ea typeface="ＭＳ Ｐゴシック" charset="0"/>
                <a:cs typeface="Arial"/>
              </a:rPr>
              <a:t>'</a:t>
            </a:r>
            <a:r>
              <a:rPr lang="en-US" sz="2800" dirty="0">
                <a:latin typeface="Arial"/>
                <a:ea typeface="ＭＳ Ｐゴシック" charset="0"/>
                <a:cs typeface="Arial"/>
              </a:rPr>
              <a:t>s Presence in Temple Rebuilding</a:t>
            </a:r>
          </a:p>
        </p:txBody>
      </p:sp>
    </p:spTree>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 silver is mine, and the gold is mine, says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of Heaven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Armies.  </a:t>
            </a:r>
            <a:r>
              <a:rPr lang="en-US" sz="3200" b="1" baseline="30000" dirty="0">
                <a:effectLst>
                  <a:glow rad="127000">
                    <a:schemeClr val="tx1"/>
                  </a:glow>
                </a:effectLst>
                <a:latin typeface="Arial" charset="0"/>
                <a:ea typeface="ＭＳ Ｐゴシック" charset="0"/>
                <a:cs typeface="ＭＳ Ｐゴシック" charset="0"/>
              </a:rPr>
              <a:t>9</a:t>
            </a:r>
            <a:r>
              <a:rPr lang="en-US" sz="3200" b="1" dirty="0">
                <a:effectLst>
                  <a:glow rad="127000">
                    <a:schemeClr val="tx1"/>
                  </a:glow>
                </a:effectLst>
                <a:latin typeface="Arial" charset="0"/>
                <a:ea typeface="ＭＳ Ｐゴシック" charset="0"/>
                <a:cs typeface="ＭＳ Ｐゴシック" charset="0"/>
              </a:rPr>
              <a:t>The future glory of this Temple will be greater than its past glory, says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of Heaven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Armies. And in this place I will bring peace. I,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of Heaven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Armies, have spoken!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(Haggai 2:8-9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7097055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assuranc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p:nvPr>
        </p:nvSpPr>
        <p:spPr/>
        <p:txBody>
          <a:bodyPr/>
          <a:lstStyle/>
          <a:p>
            <a:pPr eaLnBrk="1" hangingPunct="1">
              <a:defRPr/>
            </a:pPr>
            <a:r>
              <a:rPr lang="en-US" sz="3600">
                <a:effectLst>
                  <a:outerShdw blurRad="9525" dist="76200" dir="2700000" algn="tl" rotWithShape="0">
                    <a:srgbClr val="000000"/>
                  </a:outerShdw>
                </a:effectLst>
                <a:latin typeface="Arial"/>
                <a:ea typeface="ＭＳ Ｐゴシック" charset="0"/>
                <a:cs typeface="Arial"/>
              </a:rPr>
              <a:t>Oracle 2: Assurance</a:t>
            </a:r>
            <a:endParaRPr lang="en-US" sz="4000">
              <a:effectLst>
                <a:outerShdw blurRad="9525" dist="76200" dir="2700000" algn="tl" rotWithShape="0">
                  <a:srgbClr val="000000"/>
                </a:outerShdw>
              </a:effectLst>
              <a:latin typeface="Arial"/>
              <a:ea typeface="ＭＳ Ｐゴシック" charset="0"/>
              <a:cs typeface="Arial"/>
            </a:endParaRPr>
          </a:p>
        </p:txBody>
      </p:sp>
      <p:sp>
        <p:nvSpPr>
          <p:cNvPr id="108546"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effectLst>
                  <a:outerShdw blurRad="9525" dist="76200" dir="2700000" algn="tl" rotWithShape="0">
                    <a:srgbClr val="000000"/>
                  </a:outerShdw>
                </a:effectLst>
                <a:latin typeface="Arial"/>
                <a:cs typeface="Arial"/>
              </a:rPr>
              <a:t>642</a:t>
            </a:r>
          </a:p>
        </p:txBody>
      </p:sp>
      <p:sp>
        <p:nvSpPr>
          <p:cNvPr id="108547" name="Rectangle 3"/>
          <p:cNvSpPr txBox="1">
            <a:spLocks noChangeArrowheads="1"/>
          </p:cNvSpPr>
          <p:nvPr/>
        </p:nvSpPr>
        <p:spPr bwMode="auto">
          <a:xfrm>
            <a:off x="683568" y="1545704"/>
            <a:ext cx="8079432" cy="4835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accent2"/>
              </a:buClr>
              <a:buSzPct val="80000"/>
              <a:buFont typeface="Wingdings" charset="0"/>
              <a:buChar char="l"/>
              <a:defRPr/>
            </a:pPr>
            <a:r>
              <a:rPr lang="en-US" sz="3200" b="1" dirty="0">
                <a:effectLst>
                  <a:glow rad="241300">
                    <a:schemeClr val="bg2">
                      <a:alpha val="91000"/>
                    </a:schemeClr>
                  </a:glow>
                </a:effectLst>
                <a:latin typeface="Arial"/>
                <a:cs typeface="Arial"/>
              </a:rPr>
              <a:t>Despite their poverty and inferior rebuilding of the temple, God reminded them of his previous promise that he will be with them and encouraged them to continue (2:1-5). </a:t>
            </a:r>
          </a:p>
          <a:p>
            <a:pPr eaLnBrk="1" hangingPunct="1">
              <a:spcBef>
                <a:spcPct val="20000"/>
              </a:spcBef>
              <a:buClr>
                <a:schemeClr val="accent2"/>
              </a:buClr>
              <a:buSzPct val="80000"/>
              <a:buFont typeface="Wingdings" charset="0"/>
              <a:buNone/>
              <a:defRPr/>
            </a:pPr>
            <a:endParaRPr lang="en-US" sz="3200" b="1" dirty="0">
              <a:effectLst>
                <a:glow rad="241300">
                  <a:schemeClr val="bg2">
                    <a:alpha val="91000"/>
                  </a:schemeClr>
                </a:glow>
              </a:effectLst>
              <a:latin typeface="Arial"/>
              <a:cs typeface="Arial"/>
            </a:endParaRPr>
          </a:p>
          <a:p>
            <a:pPr eaLnBrk="1" hangingPunct="1">
              <a:spcBef>
                <a:spcPct val="20000"/>
              </a:spcBef>
              <a:buClr>
                <a:schemeClr val="accent2"/>
              </a:buClr>
              <a:buSzPct val="80000"/>
              <a:buFont typeface="Wingdings" charset="0"/>
              <a:buChar char="l"/>
              <a:defRPr/>
            </a:pPr>
            <a:r>
              <a:rPr lang="en-US" sz="3200" b="1" dirty="0">
                <a:effectLst>
                  <a:glow rad="241300">
                    <a:schemeClr val="bg2">
                      <a:alpha val="91000"/>
                    </a:schemeClr>
                  </a:glow>
                </a:effectLst>
                <a:latin typeface="Arial"/>
                <a:cs typeface="Arial"/>
              </a:rPr>
              <a:t>He will shake the heavens and use all the silver and gold of nations to beautify and glorify the temple (2:6-9)</a:t>
            </a:r>
            <a:endParaRPr lang="en-GB" sz="3200" b="1" dirty="0">
              <a:effectLst>
                <a:glow rad="241300">
                  <a:schemeClr val="bg2">
                    <a:alpha val="91000"/>
                  </a:schemeClr>
                </a:glow>
              </a:effectLst>
              <a:latin typeface="Arial"/>
              <a:cs typeface="Arial"/>
            </a:endParaRPr>
          </a:p>
        </p:txBody>
      </p:sp>
    </p:spTree>
  </p:cSld>
  <p:clrMapOvr>
    <a:masterClrMapping/>
  </p:clrMapOvr>
  <p:transition>
    <p:blinds/>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026" descr="Luke00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0"/>
            <a:ext cx="9296400"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7" name="Rectangle 1027"/>
          <p:cNvSpPr>
            <a:spLocks noGrp="1" noChangeArrowheads="1"/>
          </p:cNvSpPr>
          <p:nvPr>
            <p:ph type="title"/>
          </p:nvPr>
        </p:nvSpPr>
        <p:spPr>
          <a:xfrm>
            <a:off x="-152400" y="0"/>
            <a:ext cx="3733800" cy="13716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defRPr/>
            </a:pPr>
            <a:r>
              <a:rPr lang="en-US" sz="3600" b="1">
                <a:latin typeface="Arial" charset="0"/>
                <a:ea typeface="ＭＳ Ｐゴシック" charset="0"/>
                <a:cs typeface="Arial" charset="0"/>
              </a:rPr>
              <a:t>Prayers for the Third Temple</a:t>
            </a:r>
          </a:p>
        </p:txBody>
      </p:sp>
      <p:pic>
        <p:nvPicPr>
          <p:cNvPr id="82948" name="Picture 1028" descr="Luke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358900"/>
            <a:ext cx="3846513" cy="557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9" name="Text Box 1029" descr="Brown marble"/>
          <p:cNvSpPr txBox="1">
            <a:spLocks noChangeArrowheads="1"/>
          </p:cNvSpPr>
          <p:nvPr/>
        </p:nvSpPr>
        <p:spPr bwMode="auto">
          <a:xfrm>
            <a:off x="1619250" y="4567238"/>
            <a:ext cx="7483475" cy="2246769"/>
          </a:xfrm>
          <a:prstGeom prst="rect">
            <a:avLst/>
          </a:prstGeom>
          <a:blipFill dpi="0" rotWithShape="1">
            <a:blip r:embed="rId4"/>
            <a:srcRect/>
            <a:tile tx="0" ty="0" sx="100000" sy="100000" flip="none" algn="tl"/>
          </a:blipFill>
          <a:ln>
            <a:noFill/>
          </a:ln>
          <a:effectLst>
            <a:outerShdw blurRad="63500" dist="53882" dir="2700000" algn="ctr" rotWithShape="0">
              <a:srgbClr val="000000">
                <a:alpha val="74997"/>
              </a:srgbClr>
            </a:outerShdw>
          </a:effectLst>
        </p:spPr>
        <p:txBody>
          <a:bodyPr>
            <a:spAutoFit/>
          </a:bodyPr>
          <a:lstStyle>
            <a:defPPr>
              <a:defRPr lang="en-GB"/>
            </a:defPPr>
            <a:lvl1pPr eaLnBrk="0" hangingPunct="0">
              <a:defRPr b="1">
                <a:solidFill>
                  <a:srgbClr val="FFFFFF"/>
                </a:solidFill>
                <a:effectLst>
                  <a:glow rad="152400">
                    <a:srgbClr val="000000"/>
                  </a:glow>
                </a:effectLst>
                <a:latin typeface="Tahoma" charset="0"/>
                <a:ea typeface="SimSun" charset="0"/>
                <a:cs typeface="SimSun" charset="0"/>
              </a:defRPr>
            </a:lvl1pPr>
            <a:lvl2pPr marL="37931725" indent="-37474525">
              <a:defRPr sz="2800">
                <a:latin typeface="Tahoma" charset="0"/>
                <a:ea typeface="MS PGothic" charset="0"/>
                <a:cs typeface="MS PGothic" charset="0"/>
              </a:defRPr>
            </a:lvl2pPr>
            <a:lvl3pPr>
              <a:defRPr>
                <a:latin typeface="Tahoma" charset="0"/>
                <a:ea typeface="MS PGothic" charset="0"/>
                <a:cs typeface="MS PGothic" charset="0"/>
              </a:defRPr>
            </a:lvl3pPr>
            <a:lvl4pPr>
              <a:defRPr sz="2000">
                <a:latin typeface="Tahoma" charset="0"/>
                <a:ea typeface="MS PGothic" charset="0"/>
                <a:cs typeface="MS PGothic" charset="0"/>
              </a:defRPr>
            </a:lvl4pPr>
            <a:lvl5pPr>
              <a:defRPr sz="2000">
                <a:latin typeface="Tahoma" charset="0"/>
                <a:ea typeface="MS PGothic" charset="0"/>
                <a:cs typeface="MS PGothic" charset="0"/>
              </a:defRPr>
            </a:lvl5pPr>
            <a:lvl6pPr eaLnBrk="0" hangingPunct="0">
              <a:buFont typeface="Wingdings" charset="0"/>
              <a:defRPr sz="2000">
                <a:latin typeface="Tahoma" charset="0"/>
                <a:ea typeface="MS PGothic" charset="0"/>
                <a:cs typeface="MS PGothic" charset="0"/>
              </a:defRPr>
            </a:lvl6pPr>
            <a:lvl7pPr eaLnBrk="0" hangingPunct="0">
              <a:buFont typeface="Wingdings" charset="0"/>
              <a:defRPr sz="2000">
                <a:latin typeface="Tahoma" charset="0"/>
                <a:ea typeface="MS PGothic" charset="0"/>
                <a:cs typeface="MS PGothic" charset="0"/>
              </a:defRPr>
            </a:lvl7pPr>
            <a:lvl8pPr eaLnBrk="0" hangingPunct="0">
              <a:buFont typeface="Wingdings" charset="0"/>
              <a:defRPr sz="2000">
                <a:latin typeface="Tahoma" charset="0"/>
                <a:ea typeface="MS PGothic" charset="0"/>
                <a:cs typeface="MS PGothic" charset="0"/>
              </a:defRPr>
            </a:lvl8pPr>
            <a:lvl9pPr eaLnBrk="0" hangingPunct="0">
              <a:buFont typeface="Wingdings" charset="0"/>
              <a:defRPr sz="2000">
                <a:latin typeface="Tahoma" charset="0"/>
                <a:ea typeface="MS PGothic" charset="0"/>
                <a:cs typeface="MS PGothic" charset="0"/>
              </a:defRPr>
            </a:lvl9pPr>
          </a:lstStyle>
          <a:p>
            <a:pPr>
              <a:defRPr/>
            </a:pPr>
            <a:r>
              <a:rPr lang="en-US" sz="2800" dirty="0"/>
              <a:t>While praying for temple restoration Jews needed a common place to bring themselves </a:t>
            </a:r>
            <a:r>
              <a:rPr lang="mr-IN" sz="2800" dirty="0"/>
              <a:t>"</a:t>
            </a:r>
            <a:r>
              <a:rPr lang="en-US" sz="2800" dirty="0"/>
              <a:t>together</a:t>
            </a:r>
            <a:r>
              <a:rPr lang="mr-IN" sz="2800" dirty="0"/>
              <a:t>"</a:t>
            </a:r>
            <a:r>
              <a:rPr lang="en-US" sz="2800" dirty="0"/>
              <a:t> (</a:t>
            </a:r>
            <a:r>
              <a:rPr lang="en-US" sz="2800" dirty="0" err="1"/>
              <a:t>syn</a:t>
            </a:r>
            <a:r>
              <a:rPr lang="en-US" sz="2800" dirty="0"/>
              <a:t>) to preserve their </a:t>
            </a:r>
            <a:r>
              <a:rPr lang="mr-IN" sz="2800" dirty="0"/>
              <a:t>"</a:t>
            </a:r>
            <a:r>
              <a:rPr lang="en-US" sz="2800" dirty="0"/>
              <a:t>way of life</a:t>
            </a:r>
            <a:r>
              <a:rPr lang="mr-IN" sz="2800" dirty="0"/>
              <a:t>"</a:t>
            </a:r>
            <a:r>
              <a:rPr lang="en-US" sz="2800" dirty="0"/>
              <a:t> (</a:t>
            </a:r>
            <a:r>
              <a:rPr lang="en-US" sz="2800" dirty="0" err="1"/>
              <a:t>agoge</a:t>
            </a:r>
            <a:r>
              <a:rPr lang="en-US" sz="2800" dirty="0"/>
              <a:t>).  Thus the </a:t>
            </a:r>
            <a:r>
              <a:rPr lang="mr-IN" sz="2800" dirty="0"/>
              <a:t>"</a:t>
            </a:r>
            <a:r>
              <a:rPr lang="en-US" sz="2800" dirty="0"/>
              <a:t>synagogue</a:t>
            </a:r>
            <a:r>
              <a:rPr lang="mr-IN" sz="2800" dirty="0"/>
              <a:t>"</a:t>
            </a:r>
            <a:r>
              <a:rPr lang="en-US" sz="2800" dirty="0"/>
              <a:t> was born.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dissolve">
                                      <p:cBhvr>
                                        <p:cTn id="7" dur="500"/>
                                        <p:tgtEl>
                                          <p:spTgt spid="829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948"/>
                                        </p:tgtEl>
                                        <p:attrNameLst>
                                          <p:attrName>style.visibility</p:attrName>
                                        </p:attrNameLst>
                                      </p:cBhvr>
                                      <p:to>
                                        <p:strVal val="visible"/>
                                      </p:to>
                                    </p:set>
                                    <p:animEffect transition="in" filter="dissolve">
                                      <p:cBhvr>
                                        <p:cTn id="12" dur="500"/>
                                        <p:tgtEl>
                                          <p:spTgt spid="829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2949"/>
                                        </p:tgtEl>
                                        <p:attrNameLst>
                                          <p:attrName>style.visibility</p:attrName>
                                        </p:attrNameLst>
                                      </p:cBhvr>
                                      <p:to>
                                        <p:strVal val="visible"/>
                                      </p:to>
                                    </p:set>
                                    <p:animEffect transition="in" filter="dissolve">
                                      <p:cBhvr>
                                        <p:cTn id="17" dur="500"/>
                                        <p:tgtEl>
                                          <p:spTgt spid="82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sz="2000">
              <a:latin typeface="Arial" charset="0"/>
              <a:cs typeface="Arial" charset="0"/>
            </a:endParaRPr>
          </a:p>
        </p:txBody>
      </p:sp>
      <p:sp>
        <p:nvSpPr>
          <p:cNvPr id="173059" name="Text Box 1027"/>
          <p:cNvSpPr txBox="1">
            <a:spLocks noChangeArrowheads="1"/>
          </p:cNvSpPr>
          <p:nvPr/>
        </p:nvSpPr>
        <p:spPr bwMode="auto">
          <a:xfrm rot="17055432">
            <a:off x="-146050" y="2827338"/>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Rebuke 1-11</a:t>
            </a:r>
          </a:p>
        </p:txBody>
      </p:sp>
      <p:sp>
        <p:nvSpPr>
          <p:cNvPr id="173060" name="Text Box 1028"/>
          <p:cNvSpPr txBox="1">
            <a:spLocks noChangeArrowheads="1"/>
          </p:cNvSpPr>
          <p:nvPr/>
        </p:nvSpPr>
        <p:spPr bwMode="auto">
          <a:xfrm rot="17006968">
            <a:off x="813594" y="2794794"/>
            <a:ext cx="3675062"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Response 12-15</a:t>
            </a:r>
          </a:p>
        </p:txBody>
      </p:sp>
      <p:sp>
        <p:nvSpPr>
          <p:cNvPr id="173061" name="Text Box 1029"/>
          <p:cNvSpPr txBox="1">
            <a:spLocks noChangeArrowheads="1"/>
          </p:cNvSpPr>
          <p:nvPr/>
        </p:nvSpPr>
        <p:spPr bwMode="auto">
          <a:xfrm rot="17020474">
            <a:off x="1537494" y="2610644"/>
            <a:ext cx="4056062"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Present 1-5 </a:t>
            </a:r>
          </a:p>
        </p:txBody>
      </p:sp>
      <p:sp>
        <p:nvSpPr>
          <p:cNvPr id="173062" name="Text Box 1030"/>
          <p:cNvSpPr txBox="1">
            <a:spLocks noChangeArrowheads="1"/>
          </p:cNvSpPr>
          <p:nvPr/>
        </p:nvSpPr>
        <p:spPr bwMode="auto">
          <a:xfrm rot="16969761">
            <a:off x="2454275" y="2684463"/>
            <a:ext cx="38989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a:latin typeface="Arial"/>
                <a:cs typeface="Arial"/>
              </a:rPr>
              <a:t>Future 6-9</a:t>
            </a:r>
            <a:endParaRPr lang="en-US" sz="2800" b="1">
              <a:latin typeface="Arial"/>
              <a:cs typeface="Arial"/>
            </a:endParaRPr>
          </a:p>
        </p:txBody>
      </p:sp>
      <p:sp>
        <p:nvSpPr>
          <p:cNvPr id="173063"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First things first </a:t>
            </a:r>
          </a:p>
        </p:txBody>
      </p:sp>
      <p:sp>
        <p:nvSpPr>
          <p:cNvPr id="173064" name="Text Box 1032"/>
          <p:cNvSpPr txBox="1">
            <a:spLocks noChangeArrowheads="1"/>
          </p:cNvSpPr>
          <p:nvPr/>
        </p:nvSpPr>
        <p:spPr bwMode="auto">
          <a:xfrm rot="16200000">
            <a:off x="-1516062" y="1633538"/>
            <a:ext cx="3946525"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000" b="1">
                <a:latin typeface="Arial"/>
                <a:ea typeface="+mn-ea"/>
                <a:cs typeface="Arial"/>
              </a:rPr>
              <a:t>Haggai</a:t>
            </a:r>
          </a:p>
        </p:txBody>
      </p:sp>
      <p:sp>
        <p:nvSpPr>
          <p:cNvPr id="173065" name="Text Box 1033"/>
          <p:cNvSpPr txBox="1">
            <a:spLocks noChangeArrowheads="1"/>
          </p:cNvSpPr>
          <p:nvPr/>
        </p:nvSpPr>
        <p:spPr bwMode="auto">
          <a:xfrm>
            <a:off x="6796088" y="471488"/>
            <a:ext cx="19050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Anticipation 2:20-23</a:t>
            </a:r>
          </a:p>
        </p:txBody>
      </p:sp>
      <p:sp>
        <p:nvSpPr>
          <p:cNvPr id="173066" name="Text Box 1034"/>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Building</a:t>
            </a:r>
          </a:p>
        </p:txBody>
      </p:sp>
      <p:sp>
        <p:nvSpPr>
          <p:cNvPr id="173072" name="Line 1040"/>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73" name="Text Box 1041"/>
          <p:cNvSpPr txBox="1">
            <a:spLocks noChangeArrowheads="1"/>
          </p:cNvSpPr>
          <p:nvPr/>
        </p:nvSpPr>
        <p:spPr bwMode="auto">
          <a:xfrm rot="16200000">
            <a:off x="7356475" y="5227638"/>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520 B. C.</a:t>
            </a:r>
          </a:p>
        </p:txBody>
      </p:sp>
      <p:sp>
        <p:nvSpPr>
          <p:cNvPr id="173074" name="Line 1042"/>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75" name="Line 1043"/>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76" name="Line 1044"/>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77" name="Line 1045"/>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78" name="Line 1046"/>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79" name="Line 1047"/>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80" name="Line 1048"/>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81" name="Line 1049"/>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82" name="Text Box 1050"/>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Blessings</a:t>
            </a:r>
          </a:p>
        </p:txBody>
      </p:sp>
      <p:sp>
        <p:nvSpPr>
          <p:cNvPr id="173083" name="Rectangle 1051"/>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73084" name="Line 1052"/>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85" name="Text Box 1053"/>
          <p:cNvSpPr txBox="1">
            <a:spLocks noChangeArrowheads="1"/>
          </p:cNvSpPr>
          <p:nvPr/>
        </p:nvSpPr>
        <p:spPr bwMode="auto">
          <a:xfrm>
            <a:off x="16002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Admonition 1:1-15</a:t>
            </a:r>
          </a:p>
        </p:txBody>
      </p:sp>
      <p:sp>
        <p:nvSpPr>
          <p:cNvPr id="173086" name="Text Box 1054"/>
          <p:cNvSpPr txBox="1">
            <a:spLocks noChangeArrowheads="1"/>
          </p:cNvSpPr>
          <p:nvPr/>
        </p:nvSpPr>
        <p:spPr bwMode="auto">
          <a:xfrm>
            <a:off x="3457575"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Consolation 2:1-9</a:t>
            </a:r>
          </a:p>
        </p:txBody>
      </p:sp>
      <p:sp>
        <p:nvSpPr>
          <p:cNvPr id="173087" name="Text Box 1055"/>
          <p:cNvSpPr txBox="1">
            <a:spLocks noChangeArrowheads="1"/>
          </p:cNvSpPr>
          <p:nvPr/>
        </p:nvSpPr>
        <p:spPr bwMode="auto">
          <a:xfrm>
            <a:off x="51816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Affirmation 2:10-19</a:t>
            </a:r>
          </a:p>
        </p:txBody>
      </p:sp>
      <p:sp>
        <p:nvSpPr>
          <p:cNvPr id="173088" name="Rectangle 1056"/>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latin typeface="Arial"/>
              <a:ea typeface="+mn-ea"/>
              <a:cs typeface="Arial"/>
            </a:endParaRPr>
          </a:p>
        </p:txBody>
      </p:sp>
      <p:sp>
        <p:nvSpPr>
          <p:cNvPr id="173089" name="Line 1057"/>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90" name="Line 1058"/>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3091" name="Rectangle 1059"/>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cxnSp>
        <p:nvCxnSpPr>
          <p:cNvPr id="152606" name="Straight Connector 37"/>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32" name="Title 31"/>
          <p:cNvSpPr>
            <a:spLocks noGrp="1"/>
          </p:cNvSpPr>
          <p:nvPr>
            <p:ph type="title" idx="4294967295"/>
          </p:nvPr>
        </p:nvSpPr>
        <p:spPr>
          <a:xfrm>
            <a:off x="0" y="0"/>
            <a:ext cx="9220200" cy="457200"/>
          </a:xfrm>
        </p:spPr>
        <p:txBody>
          <a:bodyPr/>
          <a:lstStyle/>
          <a:p>
            <a:pPr>
              <a:defRPr/>
            </a:pPr>
            <a:r>
              <a:rPr lang="mr-IN" sz="2800" dirty="0">
                <a:latin typeface="Arial"/>
                <a:ea typeface="ＭＳ Ｐゴシック" charset="0"/>
                <a:cs typeface="Arial"/>
              </a:rPr>
              <a:t>"</a:t>
            </a:r>
            <a:r>
              <a:rPr lang="en-US" sz="2800" dirty="0">
                <a:latin typeface="Arial"/>
                <a:ea typeface="ＭＳ Ｐゴシック" charset="0"/>
                <a:cs typeface="Arial"/>
              </a:rPr>
              <a:t>I will fill this house with glory</a:t>
            </a:r>
            <a:r>
              <a:rPr lang="mr-IN" sz="2800" dirty="0">
                <a:latin typeface="Arial"/>
                <a:ea typeface="ＭＳ Ｐゴシック" charset="0"/>
                <a:cs typeface="Arial"/>
              </a:rPr>
              <a:t>"</a:t>
            </a:r>
            <a:r>
              <a:rPr lang="en-US" sz="2800" dirty="0">
                <a:latin typeface="Arial"/>
                <a:ea typeface="ＭＳ Ｐゴシック" charset="0"/>
                <a:cs typeface="Arial"/>
              </a:rPr>
              <a:t> (2:7)</a:t>
            </a:r>
          </a:p>
        </p:txBody>
      </p:sp>
    </p:spTree>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44280"/>
            <a:ext cx="9144000" cy="6381527"/>
          </a:xfrm>
          <a:prstGeom prst="rect">
            <a:avLst/>
          </a:prstGeom>
        </p:spPr>
      </p:pic>
      <p:grpSp>
        <p:nvGrpSpPr>
          <p:cNvPr id="4" name="Group 3"/>
          <p:cNvGrpSpPr/>
          <p:nvPr/>
        </p:nvGrpSpPr>
        <p:grpSpPr>
          <a:xfrm>
            <a:off x="1305036" y="2060848"/>
            <a:ext cx="6595099" cy="2669411"/>
            <a:chOff x="1305036" y="2060848"/>
            <a:chExt cx="6595099" cy="2669411"/>
          </a:xfrm>
        </p:grpSpPr>
        <p:sp>
          <p:nvSpPr>
            <p:cNvPr id="3" name="Rectangle 2"/>
            <p:cNvSpPr/>
            <p:nvPr/>
          </p:nvSpPr>
          <p:spPr bwMode="auto">
            <a:xfrm>
              <a:off x="1468167" y="2060848"/>
              <a:ext cx="5895972" cy="108353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6" name="Rectangle 5"/>
            <p:cNvSpPr/>
            <p:nvPr/>
          </p:nvSpPr>
          <p:spPr bwMode="auto">
            <a:xfrm>
              <a:off x="1305036" y="3646727"/>
              <a:ext cx="6595099" cy="108353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7" name="Rectangle 6"/>
            <p:cNvSpPr/>
            <p:nvPr/>
          </p:nvSpPr>
          <p:spPr bwMode="auto">
            <a:xfrm>
              <a:off x="2248859" y="3151564"/>
              <a:ext cx="1724513" cy="59419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59800" y="2116830"/>
            <a:ext cx="8784200" cy="829727"/>
          </a:xfrm>
          <a:effectLst/>
        </p:spPr>
        <p:txBody>
          <a:bodyPr anchor="t"/>
          <a:lstStyle/>
          <a:p>
            <a:pPr>
              <a:defRPr/>
            </a:pPr>
            <a:r>
              <a:rPr lang="en-US" sz="8000" b="1" dirty="0">
                <a:solidFill>
                  <a:srgbClr val="FF0000"/>
                </a:solidFill>
                <a:effectLst/>
                <a:latin typeface="Geneva"/>
                <a:ea typeface="ＭＳ Ｐゴシック" charset="0"/>
                <a:cs typeface="Geneva"/>
              </a:rPr>
              <a:t>M</a:t>
            </a:r>
            <a:r>
              <a:rPr lang="en-US" sz="6000" b="1" dirty="0">
                <a:solidFill>
                  <a:srgbClr val="FF0000"/>
                </a:solidFill>
                <a:effectLst/>
                <a:latin typeface="Geneva"/>
                <a:ea typeface="ＭＳ Ｐゴシック" charset="0"/>
                <a:cs typeface="Geneva"/>
              </a:rPr>
              <a:t>INOR </a:t>
            </a:r>
            <a:r>
              <a:rPr lang="en-US" sz="8000" b="1" dirty="0">
                <a:solidFill>
                  <a:srgbClr val="FF0000"/>
                </a:solidFill>
                <a:effectLst/>
                <a:latin typeface="Geneva"/>
                <a:ea typeface="ＭＳ Ｐゴシック" charset="0"/>
                <a:cs typeface="Geneva"/>
              </a:rPr>
              <a:t>P</a:t>
            </a:r>
            <a:r>
              <a:rPr lang="en-US" sz="6000" b="1" dirty="0">
                <a:solidFill>
                  <a:srgbClr val="FF0000"/>
                </a:solidFill>
                <a:effectLst/>
                <a:latin typeface="Geneva"/>
                <a:ea typeface="ＭＳ Ｐゴシック" charset="0"/>
                <a:cs typeface="Geneva"/>
              </a:rPr>
              <a:t>ROPHETS</a:t>
            </a:r>
          </a:p>
        </p:txBody>
      </p:sp>
      <p:sp>
        <p:nvSpPr>
          <p:cNvPr id="9" name="Rectangle 2"/>
          <p:cNvSpPr txBox="1">
            <a:spLocks noChangeArrowheads="1"/>
          </p:cNvSpPr>
          <p:nvPr/>
        </p:nvSpPr>
        <p:spPr bwMode="auto">
          <a:xfrm>
            <a:off x="251520" y="3378610"/>
            <a:ext cx="9144000" cy="8297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8000" b="1" dirty="0">
                <a:solidFill>
                  <a:srgbClr val="FF0000"/>
                </a:solidFill>
                <a:effectLst/>
                <a:latin typeface="Geneva"/>
                <a:ea typeface="ＭＳ Ｐゴシック" charset="0"/>
                <a:cs typeface="Geneva"/>
              </a:rPr>
              <a:t>M</a:t>
            </a:r>
            <a:r>
              <a:rPr lang="en-US" sz="6000" b="1" dirty="0">
                <a:solidFill>
                  <a:srgbClr val="FF0000"/>
                </a:solidFill>
                <a:effectLst/>
                <a:latin typeface="Geneva"/>
                <a:ea typeface="ＭＳ Ｐゴシック" charset="0"/>
                <a:cs typeface="Geneva"/>
              </a:rPr>
              <a:t>AJOR </a:t>
            </a:r>
            <a:r>
              <a:rPr lang="en-US" sz="8000" b="1" dirty="0">
                <a:solidFill>
                  <a:srgbClr val="FF0000"/>
                </a:solidFill>
                <a:effectLst/>
                <a:latin typeface="Geneva"/>
                <a:ea typeface="ＭＳ Ｐゴシック" charset="0"/>
                <a:cs typeface="Geneva"/>
              </a:rPr>
              <a:t>M</a:t>
            </a:r>
            <a:r>
              <a:rPr lang="en-US" sz="6000" b="1" dirty="0">
                <a:solidFill>
                  <a:srgbClr val="FF0000"/>
                </a:solidFill>
                <a:effectLst/>
                <a:latin typeface="Geneva"/>
                <a:ea typeface="ＭＳ Ｐゴシック" charset="0"/>
                <a:cs typeface="Geneva"/>
              </a:rPr>
              <a:t>ESSAGE</a:t>
            </a:r>
          </a:p>
        </p:txBody>
      </p:sp>
      <p:sp>
        <p:nvSpPr>
          <p:cNvPr id="10" name="Rectangle 2"/>
          <p:cNvSpPr txBox="1">
            <a:spLocks noChangeArrowheads="1"/>
          </p:cNvSpPr>
          <p:nvPr/>
        </p:nvSpPr>
        <p:spPr bwMode="auto">
          <a:xfrm>
            <a:off x="1121558" y="3121038"/>
            <a:ext cx="3810242" cy="8297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0000"/>
                </a:solidFill>
                <a:effectLst/>
                <a:latin typeface="Geneva"/>
                <a:ea typeface="ＭＳ Ｐゴシック" charset="0"/>
                <a:cs typeface="Geneva"/>
              </a:rPr>
              <a:t>with a</a:t>
            </a:r>
          </a:p>
        </p:txBody>
      </p:sp>
    </p:spTree>
    <p:extLst>
      <p:ext uri="{BB962C8B-B14F-4D97-AF65-F5344CB8AC3E}">
        <p14:creationId xmlns:p14="http://schemas.microsoft.com/office/powerpoint/2010/main" val="260639654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026"/>
          <p:cNvPicPr>
            <a:picLocks noChangeAspect="1" noChangeArrowheads="1"/>
          </p:cNvPicPr>
          <p:nvPr/>
        </p:nvPicPr>
        <p:blipFill>
          <a:blip r:embed="rId2" cstate="screen">
            <a:extLst>
              <a:ext uri="{28A0092B-C50C-407E-A947-70E740481C1C}">
                <a14:useLocalDpi xmlns:a14="http://schemas.microsoft.com/office/drawing/2010/main"/>
              </a:ext>
            </a:extLst>
          </a:blip>
          <a:srcRect t="2417" r="55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1027"/>
          <p:cNvSpPr>
            <a:spLocks noGrp="1" noChangeArrowheads="1"/>
          </p:cNvSpPr>
          <p:nvPr>
            <p:ph type="title"/>
          </p:nvPr>
        </p:nvSpPr>
        <p:spPr>
          <a:xfrm>
            <a:off x="0" y="-76200"/>
            <a:ext cx="6553200" cy="1295400"/>
          </a:xfrm>
          <a:effectLst>
            <a:outerShdw blurRad="63500" dist="38099" dir="2700000" algn="ctr" rotWithShape="0">
              <a:schemeClr val="tx1">
                <a:alpha val="74998"/>
              </a:schemeClr>
            </a:outerShdw>
          </a:effectLst>
        </p:spPr>
        <p:txBody>
          <a:bodyPr/>
          <a:lstStyle/>
          <a:p>
            <a:pPr>
              <a:defRPr/>
            </a:pPr>
            <a:r>
              <a:rPr lang="en-US">
                <a:solidFill>
                  <a:schemeClr val="bg1"/>
                </a:solidFill>
                <a:latin typeface="Arial" charset="0"/>
                <a:ea typeface="ＭＳ Ｐゴシック" charset="0"/>
                <a:cs typeface="Arial" charset="0"/>
              </a:rPr>
              <a:t>Replace </a:t>
            </a:r>
            <a:r>
              <a:rPr lang="en-US" b="1" u="sng">
                <a:solidFill>
                  <a:schemeClr val="bg1"/>
                </a:solidFill>
                <a:latin typeface="Arial" charset="0"/>
                <a:ea typeface="ＭＳ Ｐゴシック" charset="0"/>
                <a:cs typeface="Arial" charset="0"/>
              </a:rPr>
              <a:t>This</a:t>
            </a:r>
            <a:r>
              <a:rPr lang="en-US">
                <a:solidFill>
                  <a:schemeClr val="bg1"/>
                </a:solidFill>
                <a:latin typeface="Arial" charset="0"/>
                <a:ea typeface="ＭＳ Ｐゴシック" charset="0"/>
                <a:cs typeface="Arial" charset="0"/>
              </a:rPr>
              <a:t> with a Temple?</a:t>
            </a:r>
          </a:p>
        </p:txBody>
      </p:sp>
      <p:sp>
        <p:nvSpPr>
          <p:cNvPr id="198662" name="WordArt 1030"/>
          <p:cNvSpPr>
            <a:spLocks noChangeArrowheads="1" noChangeShapeType="1" noTextEdit="1"/>
          </p:cNvSpPr>
          <p:nvPr/>
        </p:nvSpPr>
        <p:spPr bwMode="auto">
          <a:xfrm>
            <a:off x="6934200" y="381000"/>
            <a:ext cx="1968500" cy="64293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Good luck!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98662"/>
                                        </p:tgtEl>
                                        <p:attrNameLst>
                                          <p:attrName>style.visibility</p:attrName>
                                        </p:attrNameLst>
                                      </p:cBhvr>
                                      <p:to>
                                        <p:strVal val="visible"/>
                                      </p:to>
                                    </p:set>
                                    <p:animEffect transition="in" filter="slide(fromRight)">
                                      <p:cBhvr>
                                        <p:cTn id="7" dur="500"/>
                                        <p:tgtEl>
                                          <p:spTgt spid="19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1026" descr="Sacred Ston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78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1027"/>
          <p:cNvSpPr>
            <a:spLocks noGrp="1" noRot="1" noChangeArrowheads="1"/>
          </p:cNvSpPr>
          <p:nvPr>
            <p:ph type="title"/>
          </p:nvPr>
        </p:nvSpPr>
        <p:spPr>
          <a:xfrm>
            <a:off x="609600" y="5715000"/>
            <a:ext cx="8229600" cy="1143000"/>
          </a:xfrm>
        </p:spPr>
        <p:txBody>
          <a:bodyPr/>
          <a:lstStyle/>
          <a:p>
            <a:pPr eaLnBrk="1" hangingPunct="1">
              <a:defRPr/>
            </a:pPr>
            <a:r>
              <a:rPr lang="en-US">
                <a:latin typeface="Arial"/>
                <a:ea typeface="ＭＳ Ｐゴシック" charset="0"/>
                <a:cs typeface="Arial"/>
              </a:rPr>
              <a:t>The Rock Inside</a:t>
            </a:r>
          </a:p>
        </p:txBody>
      </p:sp>
      <p:sp>
        <p:nvSpPr>
          <p:cNvPr id="201732" name="Text Box 1028"/>
          <p:cNvSpPr txBox="1">
            <a:spLocks noChangeArrowheads="1"/>
          </p:cNvSpPr>
          <p:nvPr/>
        </p:nvSpPr>
        <p:spPr bwMode="auto">
          <a:xfrm>
            <a:off x="8458200" y="76200"/>
            <a:ext cx="685800" cy="46196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en-US" b="1" dirty="0">
                <a:effectLst>
                  <a:outerShdw blurRad="38100" dist="38100" dir="2700000" algn="tl">
                    <a:srgbClr val="000000"/>
                  </a:outerShdw>
                </a:effectLst>
                <a:latin typeface="Arial"/>
                <a:cs typeface="Arial"/>
              </a:rPr>
              <a:t>24</a:t>
            </a:r>
          </a:p>
        </p:txBody>
      </p:sp>
      <p:sp>
        <p:nvSpPr>
          <p:cNvPr id="5" name="Text Box 5"/>
          <p:cNvSpPr txBox="1">
            <a:spLocks noChangeArrowheads="1"/>
          </p:cNvSpPr>
          <p:nvPr/>
        </p:nvSpPr>
        <p:spPr bwMode="auto">
          <a:xfrm>
            <a:off x="0" y="0"/>
            <a:ext cx="3024188" cy="1200150"/>
          </a:xfrm>
          <a:prstGeom prst="rect">
            <a:avLst/>
          </a:prstGeom>
          <a:solidFill>
            <a:schemeClr val="bg2"/>
          </a:solidFill>
          <a:ln w="9525">
            <a:noFill/>
            <a:miter lim="800000"/>
            <a:headEnd/>
            <a:tailEnd/>
          </a:ln>
          <a:effec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ea typeface="MS PGothic" pitchFamily="34" charset="-128"/>
              </a:defRPr>
            </a:lvl1pPr>
            <a:lvl2pPr marL="37931725" indent="-37474525" eaLnBrk="0" hangingPunct="0">
              <a:spcBef>
                <a:spcPct val="20000"/>
              </a:spcBef>
              <a:buClr>
                <a:schemeClr val="accent2"/>
              </a:buClr>
              <a:buSzPct val="70000"/>
              <a:buFont typeface="Wingdings" pitchFamily="2" charset="2"/>
              <a:buChar char="n"/>
              <a:defRPr sz="2800">
                <a:solidFill>
                  <a:schemeClr val="tx1"/>
                </a:solidFill>
                <a:latin typeface="Garamond" pitchFamily="18" charset="0"/>
                <a:ea typeface="MS PGothic" pitchFamily="34" charset="-128"/>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ea typeface="MS PGothic" pitchFamily="34" charset="-128"/>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ea typeface="MS PGothic" pitchFamily="34" charset="-128"/>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ea typeface="MS PGothic"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9pPr>
          </a:lstStyle>
          <a:p>
            <a:pPr eaLnBrk="1" hangingPunct="1">
              <a:spcBef>
                <a:spcPct val="50000"/>
              </a:spcBef>
              <a:buClrTx/>
              <a:buSzTx/>
              <a:buFontTx/>
              <a:buNone/>
              <a:defRPr/>
            </a:pPr>
            <a:r>
              <a:rPr lang="en-US" altLang="zh-CN" sz="2400" b="1" dirty="0">
                <a:effectLst>
                  <a:outerShdw blurRad="38100" dist="38100" dir="2700000" algn="tl">
                    <a:srgbClr val="000000"/>
                  </a:outerShdw>
                </a:effectLst>
                <a:latin typeface="Arial"/>
                <a:ea typeface="SimSun" pitchFamily="2" charset="-122"/>
                <a:cs typeface="Arial"/>
              </a:rPr>
              <a:t>SACRED STONE:</a:t>
            </a:r>
            <a:br>
              <a:rPr lang="en-US" altLang="zh-CN" sz="2400" b="1" dirty="0">
                <a:effectLst>
                  <a:outerShdw blurRad="38100" dist="38100" dir="2700000" algn="tl">
                    <a:srgbClr val="000000"/>
                  </a:outerShdw>
                </a:effectLst>
                <a:latin typeface="Arial"/>
                <a:ea typeface="SimSun" pitchFamily="2" charset="-122"/>
                <a:cs typeface="Arial"/>
              </a:rPr>
            </a:br>
            <a:r>
              <a:rPr lang="en-US" altLang="zh-CN" sz="2400" b="1" dirty="0">
                <a:effectLst>
                  <a:outerShdw blurRad="38100" dist="38100" dir="2700000" algn="tl">
                    <a:srgbClr val="000000"/>
                  </a:outerShdw>
                </a:effectLst>
                <a:latin typeface="Arial"/>
                <a:ea typeface="SimSun" pitchFamily="2" charset="-122"/>
                <a:cs typeface="Arial"/>
              </a:rPr>
              <a:t>The celebrates a union with God</a:t>
            </a:r>
            <a:endParaRPr lang="zh-CN" altLang="en-GB" b="1" dirty="0">
              <a:latin typeface="Arial"/>
              <a:ea typeface="SimSun" pitchFamily="2" charset="-122"/>
              <a:cs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p:cNvSpPr>
            <a:spLocks noGrp="1" noChangeArrowheads="1"/>
          </p:cNvSpPr>
          <p:nvPr>
            <p:ph type="title"/>
          </p:nvPr>
        </p:nvSpPr>
        <p:spPr>
          <a:xfrm>
            <a:off x="457200" y="304800"/>
            <a:ext cx="3200400" cy="2057400"/>
          </a:xfrm>
        </p:spPr>
        <p:txBody>
          <a:bodyPr/>
          <a:lstStyle/>
          <a:p>
            <a:pPr eaLnBrk="1" hangingPunct="1">
              <a:defRPr/>
            </a:pPr>
            <a:r>
              <a:rPr lang="en-US">
                <a:latin typeface="Tahoma" charset="0"/>
                <a:ea typeface="ＭＳ Ｐゴシック" charset="0"/>
                <a:cs typeface="ＭＳ Ｐゴシック" charset="0"/>
              </a:rPr>
              <a:t>Modern Temple Mount</a:t>
            </a:r>
          </a:p>
        </p:txBody>
      </p:sp>
      <p:pic>
        <p:nvPicPr>
          <p:cNvPr id="155650" name="Picture 1027" descr="Temple Mount"/>
          <p:cNvPicPr>
            <a:picLocks noChangeAspect="1" noChangeArrowheads="1"/>
          </p:cNvPicPr>
          <p:nvPr/>
        </p:nvPicPr>
        <p:blipFill>
          <a:blip r:embed="rId2"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1" name="Text Box 1028"/>
          <p:cNvSpPr txBox="1">
            <a:spLocks noChangeArrowheads="1"/>
          </p:cNvSpPr>
          <p:nvPr/>
        </p:nvSpPr>
        <p:spPr bwMode="auto">
          <a:xfrm>
            <a:off x="8305800" y="0"/>
            <a:ext cx="862013"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chemeClr val="bg2"/>
                </a:solidFill>
                <a:latin typeface="Arial" charset="0"/>
              </a:rPr>
              <a:t>644a</a:t>
            </a:r>
          </a:p>
        </p:txBody>
      </p:sp>
      <p:sp>
        <p:nvSpPr>
          <p:cNvPr id="155652" name="Text Box 1029"/>
          <p:cNvSpPr txBox="1">
            <a:spLocks noChangeArrowheads="1"/>
          </p:cNvSpPr>
          <p:nvPr/>
        </p:nvSpPr>
        <p:spPr bwMode="auto">
          <a:xfrm>
            <a:off x="7543800" y="1295400"/>
            <a:ext cx="1600200" cy="8223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Geneva CY" charset="0"/>
              </a:rPr>
              <a:t>Eastern Gate</a:t>
            </a:r>
          </a:p>
        </p:txBody>
      </p:sp>
      <p:sp>
        <p:nvSpPr>
          <p:cNvPr id="155653" name="Text Box 1030"/>
          <p:cNvSpPr txBox="1">
            <a:spLocks noChangeArrowheads="1"/>
          </p:cNvSpPr>
          <p:nvPr/>
        </p:nvSpPr>
        <p:spPr bwMode="auto">
          <a:xfrm>
            <a:off x="5257800" y="914400"/>
            <a:ext cx="1752600" cy="8223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Geneva CY" charset="0"/>
              </a:rPr>
              <a:t>Northern Location</a:t>
            </a:r>
          </a:p>
        </p:txBody>
      </p:sp>
      <p:sp>
        <p:nvSpPr>
          <p:cNvPr id="155654" name="Text Box 1031"/>
          <p:cNvSpPr txBox="1">
            <a:spLocks noChangeArrowheads="1"/>
          </p:cNvSpPr>
          <p:nvPr/>
        </p:nvSpPr>
        <p:spPr bwMode="auto">
          <a:xfrm>
            <a:off x="5257800" y="3886200"/>
            <a:ext cx="1981200" cy="8223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Geneva CY" charset="0"/>
              </a:rPr>
              <a:t>Traditional Location</a:t>
            </a:r>
          </a:p>
        </p:txBody>
      </p:sp>
      <p:sp>
        <p:nvSpPr>
          <p:cNvPr id="8" name="Text Box 8"/>
          <p:cNvSpPr txBox="1">
            <a:spLocks noChangeArrowheads="1"/>
          </p:cNvSpPr>
          <p:nvPr/>
        </p:nvSpPr>
        <p:spPr bwMode="auto">
          <a:xfrm rot="21009161">
            <a:off x="8323913" y="5343452"/>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altLang="zh-CN" b="1" dirty="0">
                <a:solidFill>
                  <a:srgbClr val="000000"/>
                </a:solidFill>
                <a:effectLst>
                  <a:glow rad="254000">
                    <a:schemeClr val="tx1"/>
                  </a:glow>
                </a:effectLst>
                <a:latin typeface="Arial"/>
                <a:ea typeface="SimSun" charset="0"/>
                <a:cs typeface="Arial"/>
              </a:rPr>
              <a:t>N</a:t>
            </a:r>
            <a:endParaRPr lang="zh-CN" altLang="en-GB" b="1" dirty="0">
              <a:solidFill>
                <a:srgbClr val="000000"/>
              </a:solidFill>
              <a:effectLst>
                <a:glow rad="254000">
                  <a:schemeClr val="tx1"/>
                </a:glow>
              </a:effectLst>
              <a:latin typeface="Arial"/>
              <a:ea typeface="SimSun" charset="0"/>
              <a:cs typeface="Arial"/>
            </a:endParaRPr>
          </a:p>
        </p:txBody>
      </p:sp>
      <p:sp>
        <p:nvSpPr>
          <p:cNvPr id="9" name="Text Box 9"/>
          <p:cNvSpPr txBox="1">
            <a:spLocks noChangeArrowheads="1"/>
          </p:cNvSpPr>
          <p:nvPr/>
        </p:nvSpPr>
        <p:spPr bwMode="auto">
          <a:xfrm rot="21009161">
            <a:off x="8458200" y="5984976"/>
            <a:ext cx="457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altLang="zh-CN" b="1" dirty="0">
                <a:solidFill>
                  <a:srgbClr val="000000"/>
                </a:solidFill>
                <a:effectLst>
                  <a:glow rad="254000">
                    <a:schemeClr val="tx1"/>
                  </a:glow>
                </a:effectLst>
                <a:latin typeface="Arial"/>
                <a:ea typeface="SimSun" charset="0"/>
                <a:cs typeface="Arial"/>
              </a:rPr>
              <a:t>S</a:t>
            </a:r>
            <a:endParaRPr lang="zh-CN" altLang="en-GB" b="1" dirty="0">
              <a:solidFill>
                <a:srgbClr val="000000"/>
              </a:solidFill>
              <a:effectLst>
                <a:glow rad="254000">
                  <a:schemeClr val="tx1"/>
                </a:glow>
              </a:effectLst>
              <a:latin typeface="Arial"/>
              <a:ea typeface="SimSun" charset="0"/>
              <a:cs typeface="Arial"/>
            </a:endParaRPr>
          </a:p>
        </p:txBody>
      </p:sp>
      <p:sp>
        <p:nvSpPr>
          <p:cNvPr id="10" name="Text Box 10"/>
          <p:cNvSpPr txBox="1">
            <a:spLocks noChangeArrowheads="1"/>
          </p:cNvSpPr>
          <p:nvPr/>
        </p:nvSpPr>
        <p:spPr bwMode="auto">
          <a:xfrm rot="21009161">
            <a:off x="8001000" y="5715000"/>
            <a:ext cx="457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altLang="zh-CN" b="1" dirty="0">
                <a:solidFill>
                  <a:srgbClr val="000000"/>
                </a:solidFill>
                <a:effectLst>
                  <a:glow rad="254000">
                    <a:schemeClr val="tx1"/>
                  </a:glow>
                </a:effectLst>
                <a:latin typeface="Arial"/>
                <a:ea typeface="SimSun" charset="0"/>
                <a:cs typeface="Arial"/>
              </a:rPr>
              <a:t>W</a:t>
            </a:r>
            <a:endParaRPr lang="zh-CN" altLang="en-GB" b="1" dirty="0">
              <a:solidFill>
                <a:srgbClr val="000000"/>
              </a:solidFill>
              <a:effectLst>
                <a:glow rad="254000">
                  <a:schemeClr val="tx1"/>
                </a:glow>
              </a:effectLst>
              <a:latin typeface="Arial"/>
              <a:ea typeface="SimSun" charset="0"/>
              <a:cs typeface="Arial"/>
            </a:endParaRPr>
          </a:p>
        </p:txBody>
      </p:sp>
      <p:sp>
        <p:nvSpPr>
          <p:cNvPr id="11" name="Text Box 11"/>
          <p:cNvSpPr txBox="1">
            <a:spLocks noChangeArrowheads="1"/>
          </p:cNvSpPr>
          <p:nvPr/>
        </p:nvSpPr>
        <p:spPr bwMode="auto">
          <a:xfrm rot="21009161">
            <a:off x="8686800" y="5552928"/>
            <a:ext cx="457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en-US" altLang="zh-CN" b="1" dirty="0">
                <a:solidFill>
                  <a:srgbClr val="000000"/>
                </a:solidFill>
                <a:effectLst>
                  <a:glow rad="254000">
                    <a:schemeClr val="tx1"/>
                  </a:glow>
                </a:effectLst>
                <a:latin typeface="Arial"/>
                <a:ea typeface="SimSun" charset="0"/>
                <a:cs typeface="Arial"/>
              </a:rPr>
              <a:t>E</a:t>
            </a:r>
            <a:endParaRPr lang="zh-CN" altLang="en-GB" b="1" dirty="0">
              <a:solidFill>
                <a:srgbClr val="000000"/>
              </a:solidFill>
              <a:effectLst>
                <a:glow rad="254000">
                  <a:schemeClr val="tx1"/>
                </a:glow>
              </a:effectLst>
              <a:latin typeface="Arial"/>
              <a:ea typeface="SimSun" charset="0"/>
              <a:cs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en-US" sz="9600" b="1" dirty="0">
                <a:solidFill>
                  <a:schemeClr val="tx1"/>
                </a:solidFill>
                <a:effectLst>
                  <a:glow rad="279400">
                    <a:srgbClr val="000090">
                      <a:alpha val="87000"/>
                    </a:srgbClr>
                  </a:glow>
                </a:effectLst>
                <a:ea typeface="ＭＳ Ｐゴシック" pitchFamily="-112" charset="-128"/>
                <a:cs typeface="ＭＳ Ｐゴシック" pitchFamily="-112" charset="-128"/>
              </a:rPr>
              <a:t>Ezekiel</a:t>
            </a:r>
          </a:p>
        </p:txBody>
      </p:sp>
      <p:sp>
        <p:nvSpPr>
          <p:cNvPr id="5" name="Rectangle 4"/>
          <p:cNvSpPr txBox="1">
            <a:spLocks noChangeArrowheads="1"/>
          </p:cNvSpPr>
          <p:nvPr/>
        </p:nvSpPr>
        <p:spPr bwMode="auto">
          <a:xfrm>
            <a:off x="-60325" y="0"/>
            <a:ext cx="3552825" cy="4048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en-US" sz="1600" b="1" kern="0" dirty="0">
                <a:solidFill>
                  <a:srgbClr val="FFFFFF"/>
                </a:solidFill>
                <a:latin typeface="Arial" charset="0"/>
                <a:ea typeface="Osaka" charset="0"/>
                <a:cs typeface="Osaka" charset="0"/>
              </a:rPr>
              <a:t>The Temple of Ezekiel 40–47</a:t>
            </a:r>
          </a:p>
        </p:txBody>
      </p:sp>
    </p:spTree>
    <p:extLst>
      <p:ext uri="{BB962C8B-B14F-4D97-AF65-F5344CB8AC3E}">
        <p14:creationId xmlns:p14="http://schemas.microsoft.com/office/powerpoint/2010/main" val="935982715"/>
      </p:ext>
    </p:extLst>
  </p:cSld>
  <p:clrMapOvr>
    <a:masterClrMapping/>
  </p:clrMapOvr>
  <p:transition>
    <p:blinds/>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50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36513" y="5902325"/>
            <a:ext cx="9144000" cy="981075"/>
          </a:xfrm>
        </p:spPr>
        <p:txBody>
          <a:bodyPr/>
          <a:lstStyle/>
          <a:p>
            <a:pPr>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God</a:t>
            </a:r>
            <a:r>
              <a:rPr lang="mr-IN"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s Glory Will Return!</a:t>
            </a:r>
          </a:p>
        </p:txBody>
      </p:sp>
    </p:spTree>
    <p:extLst>
      <p:ext uri="{BB962C8B-B14F-4D97-AF65-F5344CB8AC3E}">
        <p14:creationId xmlns:p14="http://schemas.microsoft.com/office/powerpoint/2010/main" val="3098247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71748">
            <a:off x="3266646" y="1771021"/>
            <a:ext cx="2362200" cy="233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eaLnBrk="0" hangingPunct="0">
              <a:defRPr/>
            </a:pPr>
            <a:endParaRPr lang="en-US" sz="1800">
              <a:solidFill>
                <a:srgbClr val="FFFFCC"/>
              </a:solidFill>
              <a:latin typeface="Arial" pitchFamily="-108"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dirty="0">
                <a:latin typeface="Arial" charset="0"/>
                <a:ea typeface="ＭＳ Ｐゴシック" charset="0"/>
                <a:cs typeface="Arial" charset="0"/>
              </a:rPr>
              <a:t>The Glory Returns</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502</a:t>
            </a:r>
            <a:endParaRPr lang="en-US">
              <a:solidFill>
                <a:srgbClr val="FFFFFF"/>
              </a:solidFill>
              <a:cs typeface="Arial" charset="0"/>
            </a:endParaRPr>
          </a:p>
        </p:txBody>
      </p:sp>
      <p:sp>
        <p:nvSpPr>
          <p:cNvPr id="614406" name="Text Box 5"/>
          <p:cNvSpPr txBox="1">
            <a:spLocks noChangeArrowheads="1"/>
          </p:cNvSpPr>
          <p:nvPr/>
        </p:nvSpPr>
        <p:spPr bwMode="auto">
          <a:xfrm>
            <a:off x="5976814" y="1076945"/>
            <a:ext cx="1228371"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cs typeface="Arial" charset="0"/>
              </a:rPr>
              <a:t>Ezekiel </a:t>
            </a:r>
            <a:endParaRPr lang="en-US" dirty="0">
              <a:solidFill>
                <a:srgbClr val="FFFFFF"/>
              </a:solidFill>
              <a:cs typeface="Arial" charset="0"/>
            </a:endParaRPr>
          </a:p>
        </p:txBody>
      </p:sp>
      <p:sp>
        <p:nvSpPr>
          <p:cNvPr id="9"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656</a:t>
            </a:r>
            <a:endParaRPr lang="en-US">
              <a:solidFill>
                <a:srgbClr val="FFFFFF"/>
              </a:solidFill>
              <a:cs typeface="Arial" charset="0"/>
            </a:endParaRPr>
          </a:p>
        </p:txBody>
      </p:sp>
    </p:spTree>
    <p:extLst>
      <p:ext uri="{BB962C8B-B14F-4D97-AF65-F5344CB8AC3E}">
        <p14:creationId xmlns:p14="http://schemas.microsoft.com/office/powerpoint/2010/main" val="211017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6967 L -0.10209 0.03241 C -0.12344 0.05486 -0.15486 0.06806 -0.18854 0.06806 C -0.22639 0.06806 -0.25643 0.05486 -0.27778 0.03241 L -0.37934 -0.06967 " pathEditMode="relative" rAng="0" ptsTypes="FffFF">
                                      <p:cBhvr>
                                        <p:cTn id="6" dur="2000" fill="hold"/>
                                        <p:tgtEl>
                                          <p:spTgt spid="33"/>
                                        </p:tgtEl>
                                        <p:attrNameLst>
                                          <p:attrName>ppt_x</p:attrName>
                                          <p:attrName>ppt_y</p:attrName>
                                        </p:attrNameLst>
                                      </p:cBhvr>
                                      <p:rCtr x="-1897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The Eastern Gate (Ezek. 43:1-4 </a:t>
            </a:r>
            <a:r>
              <a:rPr lang="en-US" sz="32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NLT</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mr-IN" altLang="ja-JP" b="1" dirty="0">
                <a:solidFill>
                  <a:srgbClr val="FFFFFF"/>
                </a:solidFill>
                <a:effectLst>
                  <a:glow rad="228600">
                    <a:srgbClr val="000000"/>
                  </a:glow>
                </a:effectLst>
                <a:cs typeface="Arial" charset="0"/>
              </a:rPr>
              <a:t>"</a:t>
            </a:r>
            <a:r>
              <a:rPr lang="en-SG" b="1" dirty="0">
                <a:solidFill>
                  <a:srgbClr val="FFFFFF"/>
                </a:solidFill>
                <a:effectLst>
                  <a:glow rad="228600">
                    <a:srgbClr val="000000"/>
                  </a:glow>
                </a:effectLst>
              </a:rPr>
              <a:t>After this, the man brought me back around to the east gateway.  </a:t>
            </a:r>
            <a:r>
              <a:rPr lang="en-SG" b="1" baseline="30000" dirty="0">
                <a:solidFill>
                  <a:srgbClr val="FFFFFF"/>
                </a:solidFill>
                <a:effectLst>
                  <a:glow rad="228600">
                    <a:srgbClr val="000000"/>
                  </a:glow>
                </a:effectLst>
              </a:rPr>
              <a:t>2</a:t>
            </a:r>
            <a:r>
              <a:rPr lang="en-SG" b="1" dirty="0">
                <a:solidFill>
                  <a:srgbClr val="FFFFFF"/>
                </a:solidFill>
                <a:effectLst>
                  <a:glow rad="228600">
                    <a:srgbClr val="000000"/>
                  </a:glow>
                </a:effectLst>
              </a:rPr>
              <a:t>Suddenly, the glory of the God of Israel appeared from the east. The sound of his coming was like the roar of rushing waters, and the whole landscape shone with his glory.  </a:t>
            </a:r>
            <a:r>
              <a:rPr lang="en-SG" b="1" baseline="30000" dirty="0">
                <a:solidFill>
                  <a:srgbClr val="FFFFFF"/>
                </a:solidFill>
                <a:effectLst>
                  <a:glow rad="228600">
                    <a:srgbClr val="000000"/>
                  </a:glow>
                </a:effectLst>
              </a:rPr>
              <a:t>3</a:t>
            </a:r>
            <a:r>
              <a:rPr lang="en-SG" b="1" dirty="0">
                <a:solidFill>
                  <a:srgbClr val="FFFFFF"/>
                </a:solidFill>
                <a:effectLst>
                  <a:glow rad="228600">
                    <a:srgbClr val="000000"/>
                  </a:glow>
                </a:effectLst>
              </a:rPr>
              <a:t>This vision was just like the others I had seen, first by the Kebar River and then when he came to destroy Jerusalem. I fell face down on the ground.  </a:t>
            </a:r>
            <a:r>
              <a:rPr lang="en-SG" b="1" baseline="30000" dirty="0">
                <a:solidFill>
                  <a:srgbClr val="FFFFFF"/>
                </a:solidFill>
                <a:effectLst>
                  <a:glow rad="228600">
                    <a:srgbClr val="000000"/>
                  </a:glow>
                </a:effectLst>
              </a:rPr>
              <a:t>4</a:t>
            </a:r>
            <a:r>
              <a:rPr lang="en-SG" b="1" dirty="0">
                <a:solidFill>
                  <a:srgbClr val="FFFFFF"/>
                </a:solidFill>
                <a:effectLst>
                  <a:glow rad="228600">
                    <a:srgbClr val="000000"/>
                  </a:glow>
                </a:effectLst>
              </a:rPr>
              <a:t>And the glory of the L</a:t>
            </a:r>
            <a:r>
              <a:rPr lang="en-SG" sz="2000" b="1" dirty="0">
                <a:solidFill>
                  <a:srgbClr val="FFFFFF"/>
                </a:solidFill>
                <a:effectLst>
                  <a:glow rad="228600">
                    <a:srgbClr val="000000"/>
                  </a:glow>
                </a:effectLst>
              </a:rPr>
              <a:t>ORD</a:t>
            </a:r>
            <a:r>
              <a:rPr lang="en-SG" b="1" dirty="0">
                <a:solidFill>
                  <a:srgbClr val="FFFFFF"/>
                </a:solidFill>
                <a:effectLst>
                  <a:glow rad="228600">
                    <a:srgbClr val="000000"/>
                  </a:glow>
                </a:effectLst>
              </a:rPr>
              <a:t> came into the Temple through the east gateway</a:t>
            </a:r>
            <a:r>
              <a:rPr lang="en-US" altLang="ja-JP" b="1" dirty="0">
                <a:solidFill>
                  <a:srgbClr val="FFFFFF"/>
                </a:solidFill>
                <a:effectLst>
                  <a:glow rad="228600">
                    <a:srgbClr val="000000"/>
                  </a:glow>
                </a:effectLst>
                <a:cs typeface="Arial" charset="0"/>
              </a:rPr>
              <a:t>.</a:t>
            </a:r>
            <a:r>
              <a:rPr lang="mr-IN" altLang="ja-JP" b="1" dirty="0">
                <a:solidFill>
                  <a:srgbClr val="FFFFFF"/>
                </a:solidFill>
                <a:effectLst>
                  <a:glow rad="228600">
                    <a:srgbClr val="000000"/>
                  </a:glow>
                </a:effectLst>
                <a:cs typeface="Arial" charset="0"/>
              </a:rPr>
              <a:t>"</a:t>
            </a:r>
            <a:endParaRPr lang="en-US" b="1" dirty="0">
              <a:solidFill>
                <a:srgbClr val="FFFFFF"/>
              </a:solidFill>
              <a:effectLst>
                <a:glow rad="228600">
                  <a:srgbClr val="000000"/>
                </a:glow>
              </a:effectLst>
              <a:cs typeface="Arial" charset="0"/>
            </a:endParaRPr>
          </a:p>
        </p:txBody>
      </p:sp>
    </p:spTree>
    <p:extLst>
      <p:ext uri="{BB962C8B-B14F-4D97-AF65-F5344CB8AC3E}">
        <p14:creationId xmlns:p14="http://schemas.microsoft.com/office/powerpoint/2010/main" val="38821856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3995936"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Recall that God also has promised you his presence today. </a:t>
            </a:r>
          </a:p>
        </p:txBody>
      </p:sp>
      <p:pic>
        <p:nvPicPr>
          <p:cNvPr id="3" name="Picture 2"/>
          <p:cNvPicPr>
            <a:picLocks noChangeAspect="1"/>
          </p:cNvPicPr>
          <p:nvPr/>
        </p:nvPicPr>
        <p:blipFill>
          <a:blip r:embed="rId3"/>
          <a:stretch>
            <a:fillRect/>
          </a:stretch>
        </p:blipFill>
        <p:spPr>
          <a:xfrm>
            <a:off x="3991232" y="16839"/>
            <a:ext cx="5152768" cy="6858000"/>
          </a:xfrm>
          <a:prstGeom prst="rect">
            <a:avLst/>
          </a:prstGeom>
        </p:spPr>
      </p:pic>
    </p:spTree>
    <p:extLst>
      <p:ext uri="{BB962C8B-B14F-4D97-AF65-F5344CB8AC3E}">
        <p14:creationId xmlns:p14="http://schemas.microsoft.com/office/powerpoint/2010/main" val="323843627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descr="The-hand-of-G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8738" y="0"/>
            <a:ext cx="9178926"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Rectangle 2"/>
          <p:cNvSpPr>
            <a:spLocks noGrp="1" noChangeArrowheads="1"/>
          </p:cNvSpPr>
          <p:nvPr>
            <p:ph type="title"/>
          </p:nvPr>
        </p:nvSpPr>
        <p:spPr>
          <a:xfrm>
            <a:off x="685800" y="0"/>
            <a:ext cx="7772400" cy="1143000"/>
          </a:xfrm>
        </p:spPr>
        <p:txBody>
          <a:bodyPr/>
          <a:lstStyle/>
          <a:p>
            <a:pPr eaLnBrk="1" hangingPunct="1">
              <a:defRPr/>
            </a:pPr>
            <a:r>
              <a:rPr lang="en-US" dirty="0">
                <a:effectLst>
                  <a:glow rad="241300">
                    <a:schemeClr val="bg2"/>
                  </a:glow>
                  <a:outerShdw blurRad="38100" dist="38100" dir="2700000" algn="tl">
                    <a:srgbClr val="000000"/>
                  </a:outerShdw>
                </a:effectLst>
                <a:latin typeface="Lucida Sans" charset="0"/>
                <a:ea typeface="ＭＳ Ｐゴシック" charset="0"/>
                <a:cs typeface="Times New Roman" charset="0"/>
              </a:rPr>
              <a:t>God</a:t>
            </a:r>
            <a:r>
              <a:rPr lang="mr-IN" dirty="0">
                <a:effectLst>
                  <a:glow rad="241300">
                    <a:schemeClr val="bg2"/>
                  </a:glow>
                  <a:outerShdw blurRad="38100" dist="38100" dir="2700000" algn="tl">
                    <a:srgbClr val="000000"/>
                  </a:outerShdw>
                </a:effectLst>
                <a:latin typeface="Lucida Sans" charset="0"/>
                <a:ea typeface="ＭＳ Ｐゴシック" charset="0"/>
                <a:cs typeface="Times New Roman" charset="0"/>
              </a:rPr>
              <a:t>'</a:t>
            </a:r>
            <a:r>
              <a:rPr lang="en-US" dirty="0">
                <a:effectLst>
                  <a:glow rad="241300">
                    <a:schemeClr val="bg2"/>
                  </a:glow>
                  <a:outerShdw blurRad="38100" dist="38100" dir="2700000" algn="tl">
                    <a:srgbClr val="000000"/>
                  </a:outerShdw>
                </a:effectLst>
                <a:latin typeface="Lucida Sans" charset="0"/>
                <a:ea typeface="ＭＳ Ｐゴシック" charset="0"/>
                <a:cs typeface="Times New Roman" charset="0"/>
              </a:rPr>
              <a:t>s Presence</a:t>
            </a:r>
          </a:p>
        </p:txBody>
      </p:sp>
      <p:sp>
        <p:nvSpPr>
          <p:cNvPr id="144386" name="Rectangle 3"/>
          <p:cNvSpPr txBox="1">
            <a:spLocks noChangeArrowheads="1"/>
          </p:cNvSpPr>
          <p:nvPr/>
        </p:nvSpPr>
        <p:spPr bwMode="auto">
          <a:xfrm>
            <a:off x="533400" y="1219200"/>
            <a:ext cx="83058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Char char="l"/>
              <a:defRPr/>
            </a:pPr>
            <a:r>
              <a:rPr lang="en-US" sz="2800" b="1" dirty="0">
                <a:solidFill>
                  <a:srgbClr val="FFFFFF"/>
                </a:solidFill>
                <a:effectLst>
                  <a:glow rad="241300">
                    <a:srgbClr val="000000"/>
                  </a:glow>
                </a:effectLst>
                <a:latin typeface="Lucida Sans" charset="0"/>
                <a:cs typeface="Times New Roman" charset="0"/>
              </a:rPr>
              <a:t>Therefore, the larger context of Haggai</a:t>
            </a:r>
            <a:r>
              <a:rPr lang="mr-IN" sz="2800" b="1" dirty="0">
                <a:solidFill>
                  <a:srgbClr val="FFFFFF"/>
                </a:solidFill>
                <a:effectLst>
                  <a:glow rad="241300">
                    <a:srgbClr val="000000"/>
                  </a:glow>
                </a:effectLst>
                <a:latin typeface="Lucida Sans" charset="0"/>
                <a:cs typeface="Times New Roman" charset="0"/>
              </a:rPr>
              <a:t>'</a:t>
            </a:r>
            <a:r>
              <a:rPr lang="en-US" sz="2800" b="1" dirty="0">
                <a:solidFill>
                  <a:srgbClr val="FFFFFF"/>
                </a:solidFill>
                <a:effectLst>
                  <a:glow rad="241300">
                    <a:srgbClr val="000000"/>
                  </a:glow>
                </a:effectLst>
                <a:latin typeface="Lucida Sans" charset="0"/>
                <a:cs typeface="Times New Roman" charset="0"/>
              </a:rPr>
              <a:t>s message concerns the presence of God. </a:t>
            </a:r>
          </a:p>
          <a:p>
            <a:pPr eaLnBrk="1" hangingPunct="1">
              <a:lnSpc>
                <a:spcPct val="90000"/>
              </a:lnSpc>
              <a:spcBef>
                <a:spcPct val="20000"/>
              </a:spcBef>
              <a:buClr>
                <a:srgbClr val="3366FF"/>
              </a:buClr>
              <a:buSzPct val="80000"/>
              <a:buFont typeface="Wingdings" charset="0"/>
              <a:buNone/>
              <a:defRPr/>
            </a:pPr>
            <a:r>
              <a:rPr lang="en-US" sz="2800" b="1" dirty="0">
                <a:solidFill>
                  <a:srgbClr val="FFFFFF"/>
                </a:solidFill>
                <a:effectLst>
                  <a:glow rad="241300">
                    <a:srgbClr val="000000"/>
                  </a:glow>
                </a:effectLst>
                <a:latin typeface="Lucida Sans" charset="0"/>
                <a:cs typeface="Times New Roman" charset="0"/>
              </a:rPr>
              <a:t>	</a:t>
            </a:r>
          </a:p>
          <a:p>
            <a:pPr eaLnBrk="1" hangingPunct="1">
              <a:lnSpc>
                <a:spcPct val="90000"/>
              </a:lnSpc>
              <a:spcBef>
                <a:spcPct val="20000"/>
              </a:spcBef>
              <a:buClr>
                <a:srgbClr val="3366FF"/>
              </a:buClr>
              <a:buSzPct val="80000"/>
              <a:buFont typeface="Wingdings" charset="0"/>
              <a:buNone/>
              <a:defRPr/>
            </a:pPr>
            <a:r>
              <a:rPr lang="en-US" sz="2800" b="1" dirty="0">
                <a:solidFill>
                  <a:srgbClr val="FFFFFF"/>
                </a:solidFill>
                <a:effectLst>
                  <a:glow rad="241300">
                    <a:srgbClr val="000000"/>
                  </a:glow>
                </a:effectLst>
                <a:latin typeface="Lucida Sans" charset="0"/>
                <a:cs typeface="Times New Roman" charset="0"/>
              </a:rPr>
              <a:t>	</a:t>
            </a:r>
            <a:r>
              <a:rPr lang="en-US" sz="2800" b="1" dirty="0" err="1">
                <a:solidFill>
                  <a:srgbClr val="FFFFFF"/>
                </a:solidFill>
                <a:effectLst>
                  <a:glow rad="241300">
                    <a:srgbClr val="000000"/>
                  </a:glow>
                </a:effectLst>
                <a:latin typeface="Lucida Sans" charset="0"/>
                <a:cs typeface="Times New Roman" charset="0"/>
              </a:rPr>
              <a:t>Coggins</a:t>
            </a:r>
            <a:r>
              <a:rPr lang="en-US" sz="2800" b="1" dirty="0">
                <a:solidFill>
                  <a:srgbClr val="FFFFFF"/>
                </a:solidFill>
                <a:effectLst>
                  <a:glow rad="241300">
                    <a:srgbClr val="000000"/>
                  </a:glow>
                </a:effectLst>
                <a:latin typeface="Lucida Sans" charset="0"/>
                <a:cs typeface="Times New Roman" charset="0"/>
              </a:rPr>
              <a:t> notes, </a:t>
            </a:r>
            <a:r>
              <a:rPr lang="mr-IN" sz="2800" b="1" dirty="0">
                <a:solidFill>
                  <a:srgbClr val="FFFFFF"/>
                </a:solidFill>
                <a:effectLst>
                  <a:glow rad="241300">
                    <a:srgbClr val="000000"/>
                  </a:glow>
                </a:effectLst>
                <a:latin typeface="Lucida Sans" charset="0"/>
                <a:cs typeface="Times New Roman" charset="0"/>
              </a:rPr>
              <a:t>"</a:t>
            </a:r>
            <a:r>
              <a:rPr lang="en-US" sz="2800" b="1" dirty="0">
                <a:solidFill>
                  <a:srgbClr val="FFFFFF"/>
                </a:solidFill>
                <a:effectLst>
                  <a:glow rad="241300">
                    <a:srgbClr val="000000"/>
                  </a:glow>
                </a:effectLst>
                <a:latin typeface="Lucida Sans" charset="0"/>
                <a:cs typeface="Times New Roman" charset="0"/>
              </a:rPr>
              <a:t>God gives assurance of His lasting presence with them by recounting the </a:t>
            </a:r>
            <a:r>
              <a:rPr lang="en-US" sz="2800" b="1" dirty="0">
                <a:solidFill>
                  <a:srgbClr val="FFFF00"/>
                </a:solidFill>
                <a:effectLst>
                  <a:glow rad="241300">
                    <a:srgbClr val="000000"/>
                  </a:glow>
                </a:effectLst>
                <a:latin typeface="Lucida Sans" charset="0"/>
                <a:cs typeface="Times New Roman" charset="0"/>
              </a:rPr>
              <a:t>past</a:t>
            </a:r>
            <a:r>
              <a:rPr lang="en-US" sz="2800" b="1" dirty="0">
                <a:solidFill>
                  <a:srgbClr val="FFFFFF"/>
                </a:solidFill>
                <a:effectLst>
                  <a:glow rad="241300">
                    <a:srgbClr val="000000"/>
                  </a:glow>
                </a:effectLst>
                <a:latin typeface="Lucida Sans" charset="0"/>
                <a:cs typeface="Times New Roman" charset="0"/>
              </a:rPr>
              <a:t> history of his dealings with them (</a:t>
            </a:r>
            <a:r>
              <a:rPr lang="mr-IN" sz="2800" b="1" dirty="0">
                <a:solidFill>
                  <a:srgbClr val="FFFFFF"/>
                </a:solidFill>
                <a:effectLst>
                  <a:glow rad="241300">
                    <a:srgbClr val="000000"/>
                  </a:glow>
                </a:effectLst>
                <a:latin typeface="Lucida Sans" charset="0"/>
                <a:cs typeface="Times New Roman" charset="0"/>
              </a:rPr>
              <a:t>'</a:t>
            </a:r>
            <a:r>
              <a:rPr lang="en-US" sz="2800" b="1" dirty="0">
                <a:solidFill>
                  <a:srgbClr val="FFFFFF"/>
                </a:solidFill>
                <a:effectLst>
                  <a:glow rad="241300">
                    <a:srgbClr val="000000"/>
                  </a:glow>
                </a:effectLst>
                <a:latin typeface="Lucida Sans" charset="0"/>
                <a:cs typeface="Times New Roman" charset="0"/>
              </a:rPr>
              <a:t> the promise that I made you when you came out of Egypt</a:t>
            </a:r>
            <a:r>
              <a:rPr lang="mr-IN" sz="2800" b="1" dirty="0">
                <a:solidFill>
                  <a:srgbClr val="FFFFFF"/>
                </a:solidFill>
                <a:effectLst>
                  <a:glow rad="241300">
                    <a:srgbClr val="000000"/>
                  </a:glow>
                </a:effectLst>
                <a:latin typeface="Lucida Sans" charset="0"/>
                <a:cs typeface="Times New Roman" charset="0"/>
              </a:rPr>
              <a:t>'</a:t>
            </a:r>
            <a:r>
              <a:rPr lang="en-US" sz="2800" b="1" dirty="0">
                <a:solidFill>
                  <a:srgbClr val="FFFFFF"/>
                </a:solidFill>
                <a:effectLst>
                  <a:glow rad="241300">
                    <a:srgbClr val="000000"/>
                  </a:glow>
                </a:effectLst>
                <a:latin typeface="Lucida Sans" charset="0"/>
                <a:cs typeface="Times New Roman" charset="0"/>
              </a:rPr>
              <a:t>), by assuring the </a:t>
            </a:r>
            <a:r>
              <a:rPr lang="en-US" sz="2800" b="1" dirty="0">
                <a:solidFill>
                  <a:srgbClr val="FFFF00"/>
                </a:solidFill>
                <a:effectLst>
                  <a:glow rad="241300">
                    <a:srgbClr val="000000"/>
                  </a:glow>
                </a:effectLst>
                <a:latin typeface="Lucida Sans" charset="0"/>
                <a:cs typeface="Times New Roman" charset="0"/>
              </a:rPr>
              <a:t>present</a:t>
            </a:r>
            <a:r>
              <a:rPr lang="en-US" sz="2800" b="1" dirty="0">
                <a:solidFill>
                  <a:srgbClr val="FFFFFF"/>
                </a:solidFill>
                <a:effectLst>
                  <a:glow rad="241300">
                    <a:srgbClr val="000000"/>
                  </a:glow>
                </a:effectLst>
                <a:latin typeface="Lucida Sans" charset="0"/>
                <a:cs typeface="Times New Roman" charset="0"/>
              </a:rPr>
              <a:t> reality (</a:t>
            </a:r>
            <a:r>
              <a:rPr lang="mr-IN" sz="2800" b="1" dirty="0">
                <a:solidFill>
                  <a:srgbClr val="FFFFFF"/>
                </a:solidFill>
                <a:effectLst>
                  <a:glow rad="241300">
                    <a:srgbClr val="000000"/>
                  </a:glow>
                </a:effectLst>
                <a:latin typeface="Lucida Sans" charset="0"/>
                <a:cs typeface="Times New Roman" charset="0"/>
              </a:rPr>
              <a:t>'</a:t>
            </a:r>
            <a:r>
              <a:rPr lang="en-US" sz="2800" b="1" dirty="0">
                <a:solidFill>
                  <a:srgbClr val="FFFFFF"/>
                </a:solidFill>
                <a:effectLst>
                  <a:glow rad="241300">
                    <a:srgbClr val="000000"/>
                  </a:glow>
                </a:effectLst>
                <a:latin typeface="Lucida Sans" charset="0"/>
                <a:cs typeface="Times New Roman" charset="0"/>
              </a:rPr>
              <a:t>my Spirit abides among you; fear not</a:t>
            </a:r>
            <a:r>
              <a:rPr lang="mr-IN" sz="2800" b="1" dirty="0">
                <a:solidFill>
                  <a:srgbClr val="FFFFFF"/>
                </a:solidFill>
                <a:effectLst>
                  <a:glow rad="241300">
                    <a:srgbClr val="000000"/>
                  </a:glow>
                </a:effectLst>
                <a:latin typeface="Lucida Sans" charset="0"/>
                <a:cs typeface="Times New Roman" charset="0"/>
              </a:rPr>
              <a:t>'</a:t>
            </a:r>
            <a:r>
              <a:rPr lang="en-US" sz="2800" b="1" dirty="0">
                <a:solidFill>
                  <a:srgbClr val="FFFFFF"/>
                </a:solidFill>
                <a:effectLst>
                  <a:glow rad="241300">
                    <a:srgbClr val="000000"/>
                  </a:glow>
                </a:effectLst>
                <a:latin typeface="Lucida Sans" charset="0"/>
                <a:cs typeface="Times New Roman" charset="0"/>
              </a:rPr>
              <a:t>), and by promising a sign of </a:t>
            </a:r>
            <a:r>
              <a:rPr lang="en-US" sz="2800" b="1" dirty="0">
                <a:solidFill>
                  <a:srgbClr val="FFFF00"/>
                </a:solidFill>
                <a:effectLst>
                  <a:glow rad="241300">
                    <a:srgbClr val="000000"/>
                  </a:glow>
                </a:effectLst>
                <a:latin typeface="Lucida Sans" charset="0"/>
                <a:cs typeface="Times New Roman" charset="0"/>
              </a:rPr>
              <a:t>future</a:t>
            </a:r>
            <a:r>
              <a:rPr lang="en-US" sz="2800" b="1" dirty="0">
                <a:solidFill>
                  <a:srgbClr val="FFFFFF"/>
                </a:solidFill>
                <a:effectLst>
                  <a:glow rad="241300">
                    <a:srgbClr val="000000"/>
                  </a:glow>
                </a:effectLst>
                <a:latin typeface="Lucida Sans" charset="0"/>
                <a:cs typeface="Times New Roman" charset="0"/>
              </a:rPr>
              <a:t> glory (</a:t>
            </a:r>
            <a:r>
              <a:rPr lang="mr-IN" sz="2800" b="1" dirty="0">
                <a:solidFill>
                  <a:srgbClr val="FFFFFF"/>
                </a:solidFill>
                <a:effectLst>
                  <a:glow rad="241300">
                    <a:srgbClr val="000000"/>
                  </a:glow>
                </a:effectLst>
                <a:latin typeface="Lucida Sans" charset="0"/>
                <a:cs typeface="Times New Roman" charset="0"/>
              </a:rPr>
              <a:t>'</a:t>
            </a:r>
            <a:r>
              <a:rPr lang="en-US" sz="2800" b="1" dirty="0">
                <a:solidFill>
                  <a:srgbClr val="FFFFFF"/>
                </a:solidFill>
                <a:effectLst>
                  <a:glow rad="241300">
                    <a:srgbClr val="000000"/>
                  </a:glow>
                </a:effectLst>
                <a:latin typeface="Lucida Sans" charset="0"/>
                <a:cs typeface="Times New Roman" charset="0"/>
              </a:rPr>
              <a:t>I will shake all nations, so that the treasures of all nations shall come in</a:t>
            </a:r>
            <a:r>
              <a:rPr lang="mr-IN" sz="2800" b="1" dirty="0">
                <a:solidFill>
                  <a:srgbClr val="FFFFFF"/>
                </a:solidFill>
                <a:effectLst>
                  <a:glow rad="241300">
                    <a:srgbClr val="000000"/>
                  </a:glow>
                </a:effectLst>
                <a:latin typeface="Lucida Sans" charset="0"/>
                <a:cs typeface="Times New Roman" charset="0"/>
              </a:rPr>
              <a:t>'</a:t>
            </a:r>
            <a:r>
              <a:rPr lang="en-US" sz="2800" b="1" dirty="0">
                <a:solidFill>
                  <a:srgbClr val="FFFFFF"/>
                </a:solidFill>
                <a:effectLst>
                  <a:glow rad="241300">
                    <a:srgbClr val="000000"/>
                  </a:glow>
                </a:effectLst>
                <a:latin typeface="Lucida Sans" charset="0"/>
                <a:cs typeface="Times New Roman" charset="0"/>
              </a:rPr>
              <a:t> [2:21]).</a:t>
            </a:r>
            <a:r>
              <a:rPr lang="mr-IN" sz="2800" b="1" dirty="0">
                <a:solidFill>
                  <a:srgbClr val="FFFFFF"/>
                </a:solidFill>
                <a:effectLst>
                  <a:glow rad="241300">
                    <a:srgbClr val="000000"/>
                  </a:glow>
                </a:effectLst>
                <a:latin typeface="Lucida Sans" charset="0"/>
                <a:cs typeface="Times New Roman" charset="0"/>
              </a:rPr>
              <a:t>"</a:t>
            </a:r>
            <a:endParaRPr lang="en-GB" sz="2800" b="1" dirty="0">
              <a:solidFill>
                <a:srgbClr val="FFFFFF"/>
              </a:solidFill>
              <a:effectLst>
                <a:glow rad="241300">
                  <a:srgbClr val="000000"/>
                </a:glow>
              </a:effectLst>
              <a:latin typeface="Lucida Sans" charset="0"/>
              <a:cs typeface="Times New Roman" charset="0"/>
            </a:endParaRPr>
          </a:p>
        </p:txBody>
      </p:sp>
    </p:spTree>
    <p:extLst>
      <p:ext uri="{BB962C8B-B14F-4D97-AF65-F5344CB8AC3E}">
        <p14:creationId xmlns:p14="http://schemas.microsoft.com/office/powerpoint/2010/main" val="1697422124"/>
      </p:ext>
    </p:extLst>
  </p:cSld>
  <p:clrMapOvr>
    <a:masterClrMapping/>
  </p:clrMapOvr>
  <p:transition>
    <p:blinds/>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3"/>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endParaRPr lang="en-US">
              <a:solidFill>
                <a:srgbClr val="FFFFFF"/>
              </a:solidFill>
              <a:latin typeface="Arial" charset="0"/>
              <a:cs typeface="Arial" charset="0"/>
            </a:endParaRPr>
          </a:p>
        </p:txBody>
      </p:sp>
      <p:pic>
        <p:nvPicPr>
          <p:cNvPr id="178178" name="Picture 1" descr="haggai1.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2225"/>
            <a:ext cx="5057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2239963" y="115888"/>
            <a:ext cx="6796087" cy="977900"/>
          </a:xfrm>
        </p:spPr>
        <p:txBody>
          <a:bodyPr/>
          <a:lstStyle/>
          <a:p>
            <a:pPr eaLnBrk="1" hangingPunct="1">
              <a:defRPr/>
            </a:pPr>
            <a:r>
              <a:rPr lang="en-US" sz="4000" dirty="0">
                <a:latin typeface="Lucida Sans" charset="0"/>
                <a:ea typeface="ＭＳ Ｐゴシック" charset="0"/>
                <a:cs typeface="Times New Roman" charset="0"/>
              </a:rPr>
              <a:t>The L</a:t>
            </a:r>
            <a:r>
              <a:rPr lang="en-US" sz="3600" dirty="0">
                <a:latin typeface="Lucida Sans" charset="0"/>
                <a:ea typeface="ＭＳ Ｐゴシック" charset="0"/>
                <a:cs typeface="Times New Roman" charset="0"/>
              </a:rPr>
              <a:t>ORD</a:t>
            </a:r>
            <a:r>
              <a:rPr lang="en-US" sz="4000" dirty="0">
                <a:latin typeface="Lucida Sans" charset="0"/>
                <a:ea typeface="ＭＳ Ｐゴシック" charset="0"/>
                <a:cs typeface="Times New Roman" charset="0"/>
              </a:rPr>
              <a:t> of Hosts </a:t>
            </a:r>
          </a:p>
        </p:txBody>
      </p:sp>
      <p:sp>
        <p:nvSpPr>
          <p:cNvPr id="178180" name="Rectangle 3"/>
          <p:cNvSpPr txBox="1">
            <a:spLocks noChangeArrowheads="1"/>
          </p:cNvSpPr>
          <p:nvPr/>
        </p:nvSpPr>
        <p:spPr bwMode="auto">
          <a:xfrm>
            <a:off x="4859338" y="1268413"/>
            <a:ext cx="4284662"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rgbClr val="3366FF"/>
              </a:buClr>
              <a:buSzPct val="80000"/>
              <a:buFont typeface="Wingdings" charset="0"/>
              <a:buChar char="l"/>
            </a:pPr>
            <a:r>
              <a:rPr lang="en-US" b="1">
                <a:solidFill>
                  <a:srgbClr val="FFFFFF"/>
                </a:solidFill>
                <a:latin typeface="Lucida Sans" charset="0"/>
                <a:cs typeface="Times New Roman" charset="0"/>
              </a:rPr>
              <a:t>The divine name Yahweh (L</a:t>
            </a:r>
            <a:r>
              <a:rPr lang="en-US" sz="2000" b="1">
                <a:solidFill>
                  <a:srgbClr val="FFFFFF"/>
                </a:solidFill>
                <a:latin typeface="Lucida Sans" charset="0"/>
                <a:cs typeface="Times New Roman" charset="0"/>
              </a:rPr>
              <a:t>ORD</a:t>
            </a:r>
            <a:r>
              <a:rPr lang="en-US" b="1">
                <a:solidFill>
                  <a:srgbClr val="FFFFFF"/>
                </a:solidFill>
                <a:latin typeface="Lucida Sans" charset="0"/>
                <a:cs typeface="Times New Roman" charset="0"/>
              </a:rPr>
              <a:t>) occurs 34 times in the 38 verses of this book, and 14 of these stress divine omnipotence with the name the L</a:t>
            </a:r>
            <a:r>
              <a:rPr lang="en-US" sz="2000" b="1">
                <a:solidFill>
                  <a:srgbClr val="FFFFFF"/>
                </a:solidFill>
                <a:latin typeface="Lucida Sans" charset="0"/>
                <a:cs typeface="Times New Roman" charset="0"/>
              </a:rPr>
              <a:t>ORD</a:t>
            </a:r>
            <a:r>
              <a:rPr lang="en-US" b="1">
                <a:solidFill>
                  <a:srgbClr val="FFFFFF"/>
                </a:solidFill>
                <a:latin typeface="Lucida Sans" charset="0"/>
                <a:cs typeface="Times New Roman" charset="0"/>
              </a:rPr>
              <a:t> of Hosts. </a:t>
            </a:r>
          </a:p>
          <a:p>
            <a:pPr eaLnBrk="1" hangingPunct="1">
              <a:lnSpc>
                <a:spcPct val="90000"/>
              </a:lnSpc>
              <a:spcBef>
                <a:spcPct val="20000"/>
              </a:spcBef>
              <a:buClr>
                <a:srgbClr val="3366FF"/>
              </a:buClr>
              <a:buSzPct val="80000"/>
              <a:buFont typeface="Wingdings" charset="0"/>
              <a:buNone/>
            </a:pPr>
            <a:endParaRPr lang="en-US" b="1">
              <a:solidFill>
                <a:srgbClr val="FFFFFF"/>
              </a:solidFill>
              <a:latin typeface="Lucida Sans" charset="0"/>
              <a:cs typeface="Times New Roman" charset="0"/>
            </a:endParaRPr>
          </a:p>
          <a:p>
            <a:pPr eaLnBrk="1" hangingPunct="1">
              <a:lnSpc>
                <a:spcPct val="90000"/>
              </a:lnSpc>
              <a:spcBef>
                <a:spcPct val="20000"/>
              </a:spcBef>
              <a:buClr>
                <a:srgbClr val="3366FF"/>
              </a:buClr>
              <a:buSzPct val="80000"/>
            </a:pPr>
            <a:r>
              <a:rPr lang="en-US" b="1">
                <a:solidFill>
                  <a:srgbClr val="FFFFFF"/>
                </a:solidFill>
                <a:latin typeface="Lucida Sans" charset="0"/>
                <a:cs typeface="Times New Roman" charset="0"/>
              </a:rPr>
              <a:t>   The L</a:t>
            </a:r>
            <a:r>
              <a:rPr lang="en-US" sz="2000" b="1">
                <a:solidFill>
                  <a:srgbClr val="FFFFFF"/>
                </a:solidFill>
                <a:latin typeface="Lucida Sans" charset="0"/>
                <a:cs typeface="Times New Roman" charset="0"/>
              </a:rPr>
              <a:t>ORD</a:t>
            </a:r>
            <a:r>
              <a:rPr lang="en-US" b="1">
                <a:solidFill>
                  <a:srgbClr val="FFFFFF"/>
                </a:solidFill>
                <a:latin typeface="Lucida Sans" charset="0"/>
                <a:cs typeface="Times New Roman" charset="0"/>
              </a:rPr>
              <a:t> will yield up the nations</a:t>
            </a:r>
            <a:r>
              <a:rPr lang="mr-IN" b="1">
                <a:solidFill>
                  <a:srgbClr val="FFFFFF"/>
                </a:solidFill>
                <a:latin typeface="Lucida Sans" charset="0"/>
                <a:cs typeface="Times New Roman" charset="0"/>
              </a:rPr>
              <a:t>'</a:t>
            </a:r>
            <a:r>
              <a:rPr lang="en-US" b="1">
                <a:solidFill>
                  <a:srgbClr val="FFFFFF"/>
                </a:solidFill>
                <a:latin typeface="Lucida Sans" charset="0"/>
                <a:cs typeface="Times New Roman" charset="0"/>
              </a:rPr>
              <a:t> treasures to beautify and glorify his temple.  He will shake the heaven and earth to do a great and cosmic thing</a:t>
            </a:r>
            <a:r>
              <a:rPr lang="en-US" b="1" u="sng">
                <a:solidFill>
                  <a:srgbClr val="FFFFFF"/>
                </a:solidFill>
                <a:latin typeface="Lucida Sans" charset="0"/>
                <a:cs typeface="Times New Roman" charset="0"/>
              </a:rPr>
              <a:t>.</a:t>
            </a:r>
            <a:endParaRPr lang="en-GB" b="1">
              <a:solidFill>
                <a:srgbClr val="FFFFFF"/>
              </a:solidFill>
              <a:latin typeface="Lucida Sans" charset="0"/>
              <a:cs typeface="Times New Roman" charset="0"/>
            </a:endParaRPr>
          </a:p>
        </p:txBody>
      </p:sp>
    </p:spTree>
    <p:extLst>
      <p:ext uri="{BB962C8B-B14F-4D97-AF65-F5344CB8AC3E}">
        <p14:creationId xmlns:p14="http://schemas.microsoft.com/office/powerpoint/2010/main" val="625579156"/>
      </p:ext>
    </p:extLst>
  </p:cSld>
  <p:clrMapOvr>
    <a:masterClrMapping/>
  </p:clrMapOvr>
  <p:transition>
    <p:blinds/>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0" y="0"/>
            <a:ext cx="94488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defRPr/>
            </a:pPr>
            <a:r>
              <a:rPr lang="en-US" b="1">
                <a:effectLst>
                  <a:outerShdw blurRad="38100" dist="38100" dir="2700000" algn="tl">
                    <a:srgbClr val="000000"/>
                  </a:outerShdw>
                </a:effectLst>
                <a:latin typeface="Arial"/>
                <a:cs typeface="Arial"/>
              </a:rPr>
              <a:t>h</a:t>
            </a:r>
          </a:p>
        </p:txBody>
      </p:sp>
      <p:sp>
        <p:nvSpPr>
          <p:cNvPr id="136195" name="Text Box 3"/>
          <p:cNvSpPr txBox="1">
            <a:spLocks noChangeArrowheads="1"/>
          </p:cNvSpPr>
          <p:nvPr/>
        </p:nvSpPr>
        <p:spPr bwMode="auto">
          <a:xfrm>
            <a:off x="61722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650</a:t>
            </a:r>
          </a:p>
        </p:txBody>
      </p:sp>
      <p:sp>
        <p:nvSpPr>
          <p:cNvPr id="136196" name="Text Box 4"/>
          <p:cNvSpPr txBox="1">
            <a:spLocks noChangeArrowheads="1"/>
          </p:cNvSpPr>
          <p:nvPr/>
        </p:nvSpPr>
        <p:spPr bwMode="auto">
          <a:xfrm>
            <a:off x="41148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800</a:t>
            </a:r>
          </a:p>
        </p:txBody>
      </p:sp>
      <p:sp>
        <p:nvSpPr>
          <p:cNvPr id="136197" name="Text Box 5"/>
          <p:cNvSpPr txBox="1">
            <a:spLocks noChangeArrowheads="1"/>
          </p:cNvSpPr>
          <p:nvPr/>
        </p:nvSpPr>
        <p:spPr bwMode="auto">
          <a:xfrm>
            <a:off x="27432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900</a:t>
            </a:r>
          </a:p>
        </p:txBody>
      </p:sp>
      <p:sp>
        <p:nvSpPr>
          <p:cNvPr id="136198" name="Text Box 6"/>
          <p:cNvSpPr txBox="1">
            <a:spLocks noChangeArrowheads="1"/>
          </p:cNvSpPr>
          <p:nvPr/>
        </p:nvSpPr>
        <p:spPr bwMode="auto">
          <a:xfrm>
            <a:off x="20574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950</a:t>
            </a:r>
          </a:p>
        </p:txBody>
      </p:sp>
      <p:sp>
        <p:nvSpPr>
          <p:cNvPr id="136199" name="Text Box 7"/>
          <p:cNvSpPr txBox="1">
            <a:spLocks noChangeArrowheads="1"/>
          </p:cNvSpPr>
          <p:nvPr/>
        </p:nvSpPr>
        <p:spPr bwMode="auto">
          <a:xfrm>
            <a:off x="13716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1000</a:t>
            </a:r>
          </a:p>
        </p:txBody>
      </p:sp>
      <p:sp>
        <p:nvSpPr>
          <p:cNvPr id="136200" name="Text Box 8"/>
          <p:cNvSpPr txBox="1">
            <a:spLocks noChangeArrowheads="1"/>
          </p:cNvSpPr>
          <p:nvPr/>
        </p:nvSpPr>
        <p:spPr bwMode="auto">
          <a:xfrm>
            <a:off x="81534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500</a:t>
            </a:r>
          </a:p>
        </p:txBody>
      </p:sp>
      <p:grpSp>
        <p:nvGrpSpPr>
          <p:cNvPr id="112648" name="Group 9"/>
          <p:cNvGrpSpPr>
            <a:grpSpLocks/>
          </p:cNvGrpSpPr>
          <p:nvPr/>
        </p:nvGrpSpPr>
        <p:grpSpPr bwMode="auto">
          <a:xfrm>
            <a:off x="66675" y="3044825"/>
            <a:ext cx="9534525" cy="844550"/>
            <a:chOff x="42" y="1918"/>
            <a:chExt cx="6006" cy="532"/>
          </a:xfrm>
        </p:grpSpPr>
        <p:grpSp>
          <p:nvGrpSpPr>
            <p:cNvPr id="112671" name="Group 10"/>
            <p:cNvGrpSpPr>
              <a:grpSpLocks/>
            </p:cNvGrpSpPr>
            <p:nvPr/>
          </p:nvGrpSpPr>
          <p:grpSpPr bwMode="auto">
            <a:xfrm>
              <a:off x="96" y="1918"/>
              <a:ext cx="1296" cy="530"/>
              <a:chOff x="96" y="1918"/>
              <a:chExt cx="1296" cy="530"/>
            </a:xfrm>
          </p:grpSpPr>
          <p:sp>
            <p:nvSpPr>
              <p:cNvPr id="13620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0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0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0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grpSp>
          <p:nvGrpSpPr>
            <p:cNvPr id="112672" name="Group 15"/>
            <p:cNvGrpSpPr>
              <a:grpSpLocks/>
            </p:cNvGrpSpPr>
            <p:nvPr/>
          </p:nvGrpSpPr>
          <p:grpSpPr bwMode="auto">
            <a:xfrm>
              <a:off x="1824" y="1920"/>
              <a:ext cx="1296" cy="530"/>
              <a:chOff x="96" y="1918"/>
              <a:chExt cx="1296" cy="530"/>
            </a:xfrm>
          </p:grpSpPr>
          <p:sp>
            <p:nvSpPr>
              <p:cNvPr id="13620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0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grpSp>
          <p:nvGrpSpPr>
            <p:cNvPr id="112673" name="Group 20"/>
            <p:cNvGrpSpPr>
              <a:grpSpLocks/>
            </p:cNvGrpSpPr>
            <p:nvPr/>
          </p:nvGrpSpPr>
          <p:grpSpPr bwMode="auto">
            <a:xfrm>
              <a:off x="3552" y="1920"/>
              <a:ext cx="1296" cy="530"/>
              <a:chOff x="96" y="1918"/>
              <a:chExt cx="1296" cy="530"/>
            </a:xfrm>
          </p:grpSpPr>
          <p:sp>
            <p:nvSpPr>
              <p:cNvPr id="13621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sp>
          <p:nvSpPr>
            <p:cNvPr id="13621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sp>
        <p:nvSpPr>
          <p:cNvPr id="136220" name="Text Box 28"/>
          <p:cNvSpPr txBox="1">
            <a:spLocks noChangeArrowheads="1"/>
          </p:cNvSpPr>
          <p:nvPr/>
        </p:nvSpPr>
        <p:spPr bwMode="auto">
          <a:xfrm>
            <a:off x="75438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550</a:t>
            </a:r>
          </a:p>
        </p:txBody>
      </p:sp>
      <p:sp>
        <p:nvSpPr>
          <p:cNvPr id="136221" name="Text Box 29"/>
          <p:cNvSpPr txBox="1">
            <a:spLocks noChangeArrowheads="1"/>
          </p:cNvSpPr>
          <p:nvPr/>
        </p:nvSpPr>
        <p:spPr bwMode="auto">
          <a:xfrm>
            <a:off x="34290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850</a:t>
            </a:r>
          </a:p>
        </p:txBody>
      </p:sp>
      <p:sp>
        <p:nvSpPr>
          <p:cNvPr id="136222" name="Text Box 30"/>
          <p:cNvSpPr txBox="1">
            <a:spLocks noChangeArrowheads="1"/>
          </p:cNvSpPr>
          <p:nvPr/>
        </p:nvSpPr>
        <p:spPr bwMode="auto">
          <a:xfrm>
            <a:off x="6858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1050</a:t>
            </a:r>
          </a:p>
        </p:txBody>
      </p:sp>
      <p:sp>
        <p:nvSpPr>
          <p:cNvPr id="136223" name="Text Box 31"/>
          <p:cNvSpPr txBox="1">
            <a:spLocks noChangeArrowheads="1"/>
          </p:cNvSpPr>
          <p:nvPr/>
        </p:nvSpPr>
        <p:spPr bwMode="auto">
          <a:xfrm>
            <a:off x="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1100</a:t>
            </a:r>
          </a:p>
        </p:txBody>
      </p:sp>
      <p:sp>
        <p:nvSpPr>
          <p:cNvPr id="136224" name="Text Box 32"/>
          <p:cNvSpPr txBox="1">
            <a:spLocks noChangeArrowheads="1"/>
          </p:cNvSpPr>
          <p:nvPr/>
        </p:nvSpPr>
        <p:spPr bwMode="auto">
          <a:xfrm>
            <a:off x="87630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a:ea typeface="+mn-ea"/>
                <a:cs typeface="Arial"/>
              </a:rPr>
              <a:t> 450</a:t>
            </a:r>
          </a:p>
        </p:txBody>
      </p:sp>
      <p:sp>
        <p:nvSpPr>
          <p:cNvPr id="136225" name="Text Box 33"/>
          <p:cNvSpPr txBox="1">
            <a:spLocks noChangeArrowheads="1"/>
          </p:cNvSpPr>
          <p:nvPr/>
        </p:nvSpPr>
        <p:spPr bwMode="auto">
          <a:xfrm>
            <a:off x="304800" y="1155700"/>
            <a:ext cx="2514600" cy="19224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00FFFF"/>
                </a:solidFill>
                <a:latin typeface="Arial"/>
                <a:ea typeface="+mn-ea"/>
                <a:cs typeface="Arial"/>
              </a:rPr>
              <a:t>United Kingdom</a:t>
            </a:r>
          </a:p>
          <a:p>
            <a:pPr algn="ctr">
              <a:spcBef>
                <a:spcPct val="50000"/>
              </a:spcBef>
              <a:defRPr/>
            </a:pPr>
            <a:r>
              <a:rPr lang="en-US" sz="3200" b="1">
                <a:solidFill>
                  <a:srgbClr val="00FFFF"/>
                </a:solidFill>
                <a:latin typeface="Arial"/>
                <a:ea typeface="+mn-ea"/>
                <a:cs typeface="Arial"/>
              </a:rPr>
              <a:t>1050-930</a:t>
            </a:r>
          </a:p>
        </p:txBody>
      </p:sp>
      <p:sp>
        <p:nvSpPr>
          <p:cNvPr id="136226" name="Text Box 34"/>
          <p:cNvSpPr txBox="1">
            <a:spLocks noChangeArrowheads="1"/>
          </p:cNvSpPr>
          <p:nvPr/>
        </p:nvSpPr>
        <p:spPr bwMode="auto">
          <a:xfrm>
            <a:off x="5867400" y="6172200"/>
            <a:ext cx="30480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66FF66"/>
                </a:solidFill>
                <a:latin typeface="Arial"/>
                <a:ea typeface="+mn-ea"/>
                <a:cs typeface="Arial"/>
              </a:rPr>
              <a:t>Exile  </a:t>
            </a:r>
            <a:r>
              <a:rPr lang="en-US" sz="3200" b="1">
                <a:solidFill>
                  <a:srgbClr val="66FF66"/>
                </a:solidFill>
                <a:latin typeface="Arial"/>
                <a:ea typeface="+mn-ea"/>
                <a:cs typeface="Arial"/>
              </a:rPr>
              <a:t>586-536</a:t>
            </a:r>
          </a:p>
        </p:txBody>
      </p:sp>
      <p:sp>
        <p:nvSpPr>
          <p:cNvPr id="136227" name="AutoShape 3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28" name="AutoShape 36"/>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29" name="AutoShape 37"/>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30" name="Text Box 38"/>
          <p:cNvSpPr txBox="1">
            <a:spLocks noChangeArrowheads="1"/>
          </p:cNvSpPr>
          <p:nvPr/>
        </p:nvSpPr>
        <p:spPr bwMode="auto">
          <a:xfrm>
            <a:off x="4724400" y="4067175"/>
            <a:ext cx="600075"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7 5 0 </a:t>
            </a:r>
          </a:p>
        </p:txBody>
      </p:sp>
      <p:sp>
        <p:nvSpPr>
          <p:cNvPr id="136231" name="AutoShape 39"/>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32" name="Text Box 40"/>
          <p:cNvSpPr txBox="1">
            <a:spLocks noChangeArrowheads="1"/>
          </p:cNvSpPr>
          <p:nvPr/>
        </p:nvSpPr>
        <p:spPr bwMode="auto">
          <a:xfrm>
            <a:off x="3124200" y="0"/>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000" b="1">
                <a:latin typeface="Arial"/>
                <a:ea typeface="+mn-ea"/>
                <a:cs typeface="Arial"/>
              </a:rPr>
              <a:t>Haggai</a:t>
            </a:r>
          </a:p>
        </p:txBody>
      </p:sp>
      <p:sp>
        <p:nvSpPr>
          <p:cNvPr id="136233" name="AutoShape 41"/>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34" name="Text Box 42"/>
          <p:cNvSpPr txBox="1">
            <a:spLocks noChangeArrowheads="1"/>
          </p:cNvSpPr>
          <p:nvPr/>
        </p:nvSpPr>
        <p:spPr bwMode="auto">
          <a:xfrm>
            <a:off x="5343525" y="4067175"/>
            <a:ext cx="600075"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7 0 0 </a:t>
            </a:r>
          </a:p>
        </p:txBody>
      </p:sp>
      <p:sp>
        <p:nvSpPr>
          <p:cNvPr id="136235" name="Text Box 43"/>
          <p:cNvSpPr txBox="1">
            <a:spLocks noChangeArrowheads="1"/>
          </p:cNvSpPr>
          <p:nvPr/>
        </p:nvSpPr>
        <p:spPr bwMode="auto">
          <a:xfrm>
            <a:off x="7596188" y="685800"/>
            <a:ext cx="9842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dirty="0">
                <a:latin typeface="Arial"/>
                <a:ea typeface="+mn-ea"/>
                <a:cs typeface="Arial"/>
              </a:rPr>
              <a:t>520</a:t>
            </a:r>
          </a:p>
        </p:txBody>
      </p:sp>
      <p:sp>
        <p:nvSpPr>
          <p:cNvPr id="136236" name="Text Box 44"/>
          <p:cNvSpPr txBox="1">
            <a:spLocks noChangeArrowheads="1"/>
          </p:cNvSpPr>
          <p:nvPr/>
        </p:nvSpPr>
        <p:spPr bwMode="auto">
          <a:xfrm>
            <a:off x="6858000" y="4067175"/>
            <a:ext cx="381000" cy="18002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 600</a:t>
            </a:r>
          </a:p>
        </p:txBody>
      </p:sp>
      <p:sp>
        <p:nvSpPr>
          <p:cNvPr id="136237" name="Text Box 45"/>
          <p:cNvSpPr txBox="1">
            <a:spLocks noChangeArrowheads="1"/>
          </p:cNvSpPr>
          <p:nvPr/>
        </p:nvSpPr>
        <p:spPr bwMode="auto">
          <a:xfrm>
            <a:off x="2590800" y="1155700"/>
            <a:ext cx="2514600" cy="19224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FFFF00"/>
                </a:solidFill>
                <a:latin typeface="Arial"/>
                <a:ea typeface="+mn-ea"/>
                <a:cs typeface="Arial"/>
              </a:rPr>
              <a:t>Divided Kingdom</a:t>
            </a:r>
          </a:p>
          <a:p>
            <a:pPr algn="ctr">
              <a:spcBef>
                <a:spcPct val="50000"/>
              </a:spcBef>
              <a:defRPr/>
            </a:pPr>
            <a:r>
              <a:rPr lang="en-US" sz="3200" b="1">
                <a:solidFill>
                  <a:srgbClr val="FFFF00"/>
                </a:solidFill>
                <a:latin typeface="Arial"/>
                <a:ea typeface="+mn-ea"/>
                <a:cs typeface="Arial"/>
              </a:rPr>
              <a:t>930-722</a:t>
            </a:r>
          </a:p>
        </p:txBody>
      </p:sp>
      <p:sp>
        <p:nvSpPr>
          <p:cNvPr id="136238" name="AutoShape 46"/>
          <p:cNvSpPr>
            <a:spLocks noChangeArrowheads="1"/>
          </p:cNvSpPr>
          <p:nvPr/>
        </p:nvSpPr>
        <p:spPr bwMode="auto">
          <a:xfrm flipV="1">
            <a:off x="7734300" y="1219200"/>
            <a:ext cx="609600" cy="2590800"/>
          </a:xfrm>
          <a:prstGeom prst="upArrow">
            <a:avLst>
              <a:gd name="adj1" fmla="val 50000"/>
              <a:gd name="adj2" fmla="val 106250"/>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39" name="Text Box 47"/>
          <p:cNvSpPr txBox="1">
            <a:spLocks noChangeArrowheads="1"/>
          </p:cNvSpPr>
          <p:nvPr/>
        </p:nvSpPr>
        <p:spPr bwMode="auto">
          <a:xfrm>
            <a:off x="6876256" y="1124744"/>
            <a:ext cx="2514600" cy="26543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600" b="1" dirty="0">
                <a:solidFill>
                  <a:schemeClr val="folHlink"/>
                </a:solidFill>
                <a:effectLst>
                  <a:glow rad="177800">
                    <a:schemeClr val="bg2"/>
                  </a:glow>
                </a:effectLst>
                <a:latin typeface="Arial"/>
                <a:cs typeface="Arial"/>
              </a:rPr>
              <a:t>Post-    Exile </a:t>
            </a:r>
          </a:p>
          <a:p>
            <a:pPr algn="ctr" eaLnBrk="1" hangingPunct="1">
              <a:spcBef>
                <a:spcPct val="50000"/>
              </a:spcBef>
              <a:defRPr/>
            </a:pPr>
            <a:r>
              <a:rPr lang="en-US" sz="3200" b="1" dirty="0">
                <a:solidFill>
                  <a:schemeClr val="folHlink"/>
                </a:solidFill>
                <a:effectLst>
                  <a:glow rad="177800">
                    <a:schemeClr val="bg2"/>
                  </a:glow>
                </a:effectLst>
                <a:latin typeface="Arial"/>
                <a:cs typeface="Arial"/>
              </a:rPr>
              <a:t>536-425</a:t>
            </a:r>
          </a:p>
          <a:p>
            <a:pPr algn="ctr" eaLnBrk="1" hangingPunct="1">
              <a:spcBef>
                <a:spcPct val="50000"/>
              </a:spcBef>
              <a:defRPr/>
            </a:pPr>
            <a:endParaRPr lang="en-US" sz="3200" b="1" dirty="0">
              <a:solidFill>
                <a:schemeClr val="folHlink"/>
              </a:solidFill>
              <a:effectLst>
                <a:glow rad="177800">
                  <a:schemeClr val="bg2"/>
                </a:glow>
              </a:effectLst>
              <a:latin typeface="Arial"/>
              <a:cs typeface="Arial"/>
            </a:endParaRPr>
          </a:p>
        </p:txBody>
      </p:sp>
      <p:sp>
        <p:nvSpPr>
          <p:cNvPr id="136240" name="Text Box 48"/>
          <p:cNvSpPr txBox="1">
            <a:spLocks noChangeArrowheads="1"/>
          </p:cNvSpPr>
          <p:nvPr/>
        </p:nvSpPr>
        <p:spPr bwMode="auto">
          <a:xfrm>
            <a:off x="5029200" y="1155700"/>
            <a:ext cx="2514600" cy="192246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solidFill>
                  <a:srgbClr val="FF99FF"/>
                </a:solidFill>
                <a:latin typeface="Arial"/>
                <a:ea typeface="+mn-ea"/>
                <a:cs typeface="Arial"/>
              </a:rPr>
              <a:t>Solitary Kingdom</a:t>
            </a:r>
          </a:p>
          <a:p>
            <a:pPr algn="ctr">
              <a:spcBef>
                <a:spcPct val="50000"/>
              </a:spcBef>
              <a:defRPr/>
            </a:pPr>
            <a:r>
              <a:rPr lang="en-US" sz="3200" b="1">
                <a:solidFill>
                  <a:srgbClr val="FF99FF"/>
                </a:solidFill>
                <a:latin typeface="Arial"/>
                <a:ea typeface="+mn-ea"/>
                <a:cs typeface="Arial"/>
              </a:rPr>
              <a:t>722-586</a:t>
            </a:r>
          </a:p>
        </p:txBody>
      </p:sp>
      <p:sp>
        <p:nvSpPr>
          <p:cNvPr id="49" name="Title 48"/>
          <p:cNvSpPr>
            <a:spLocks noGrp="1"/>
          </p:cNvSpPr>
          <p:nvPr>
            <p:ph type="title" idx="4294967295"/>
          </p:nvPr>
        </p:nvSpPr>
        <p:spPr>
          <a:xfrm>
            <a:off x="76200" y="76200"/>
            <a:ext cx="3124200" cy="381000"/>
          </a:xfrm>
        </p:spPr>
        <p:txBody>
          <a:bodyPr/>
          <a:lstStyle/>
          <a:p>
            <a:pPr algn="l">
              <a:defRPr/>
            </a:pPr>
            <a:r>
              <a:rPr lang="en-US" sz="1800" i="1">
                <a:latin typeface="Arial"/>
                <a:ea typeface="ＭＳ Ｐゴシック" charset="0"/>
                <a:cs typeface="Arial"/>
              </a:rPr>
              <a:t>OT Overall Timeline</a:t>
            </a:r>
          </a:p>
        </p:txBody>
      </p:sp>
    </p:spTree>
  </p:cSld>
  <p:clrMapOvr>
    <a:masterClrMapping/>
  </p:clrMapOvr>
  <p:transition spd="med">
    <p:randomBar dir="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pic>
        <p:nvPicPr>
          <p:cNvPr id="2" name="Picture 1"/>
          <p:cNvPicPr>
            <a:picLocks noChangeAspect="1"/>
          </p:cNvPicPr>
          <p:nvPr/>
        </p:nvPicPr>
        <p:blipFill>
          <a:blip r:embed="rId3"/>
          <a:stretch>
            <a:fillRect/>
          </a:stretch>
        </p:blipFill>
        <p:spPr>
          <a:xfrm>
            <a:off x="-39472" y="3154987"/>
            <a:ext cx="9183472" cy="3703013"/>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38010" y="-1"/>
            <a:ext cx="3205990" cy="3154987"/>
          </a:xfrm>
          <a:prstGeom prst="rect">
            <a:avLst/>
          </a:prstGeom>
        </p:spPr>
      </p:pic>
      <p:sp>
        <p:nvSpPr>
          <p:cNvPr id="900098" name="Rectangle 2"/>
          <p:cNvSpPr>
            <a:spLocks noGrp="1" noChangeArrowheads="1"/>
          </p:cNvSpPr>
          <p:nvPr>
            <p:ph type="ctrTitle"/>
          </p:nvPr>
        </p:nvSpPr>
        <p:spPr>
          <a:xfrm>
            <a:off x="0" y="44062"/>
            <a:ext cx="5938010" cy="3479689"/>
          </a:xfrm>
          <a:no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Don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love money; be satisfied with what you have. For God has said, </a:t>
            </a:r>
            <a:br>
              <a:rPr lang="en-US" sz="3600" b="1" dirty="0">
                <a:effectLst>
                  <a:glow rad="127000">
                    <a:schemeClr val="tx1"/>
                  </a:glow>
                </a:effectLst>
                <a:latin typeface="Arial" charset="0"/>
                <a:ea typeface="ＭＳ Ｐゴシック" charset="0"/>
                <a:cs typeface="ＭＳ Ｐゴシック" charset="0"/>
              </a:rPr>
            </a:b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will never fail you. I will never abandon you</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(Hebrews 13:5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846455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restore God</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a:t>
            </a:r>
            <a:br>
              <a:rPr lang="en-US" b="1" dirty="0">
                <a:effectLst>
                  <a:glow rad="127000">
                    <a:schemeClr val="tx1"/>
                  </a:glow>
                </a:effectLst>
                <a:latin typeface="Arial" charset="0"/>
                <a:ea typeface="ＭＳ Ｐゴシック" charset="0"/>
                <a:cs typeface="ＭＳ Ｐゴシック" charset="0"/>
              </a:rPr>
            </a:br>
            <a:r>
              <a:rPr lang="en-US" sz="6000" b="1" dirty="0">
                <a:solidFill>
                  <a:srgbClr val="FFFF00"/>
                </a:solidFill>
                <a:effectLst>
                  <a:glow rad="127000">
                    <a:schemeClr val="tx1"/>
                  </a:glow>
                </a:effectLst>
                <a:latin typeface="Arial" charset="0"/>
                <a:ea typeface="ＭＳ Ｐゴシック" charset="0"/>
                <a:cs typeface="ＭＳ Ｐゴシック" charset="0"/>
              </a:rPr>
              <a:t>BLESSING</a:t>
            </a:r>
            <a:br>
              <a:rPr lang="en-US" sz="60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when you only see his discipline?</a:t>
            </a:r>
          </a:p>
        </p:txBody>
      </p:sp>
    </p:spTree>
    <p:extLst>
      <p:ext uri="{BB962C8B-B14F-4D97-AF65-F5344CB8AC3E}">
        <p14:creationId xmlns:p14="http://schemas.microsoft.com/office/powerpoint/2010/main" val="12897620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latin typeface="Arial" charset="0"/>
                <a:ea typeface="ＭＳ Ｐゴシック" charset="0"/>
                <a:cs typeface="ＭＳ Ｐゴシック" charset="0"/>
              </a:rPr>
              <a:t>1. Realign your </a:t>
            </a:r>
            <a:r>
              <a:rPr lang="en-US" sz="4800" dirty="0">
                <a:solidFill>
                  <a:srgbClr val="FFFF00"/>
                </a:solidFill>
                <a:effectLst>
                  <a:glow rad="127000">
                    <a:schemeClr val="tx1"/>
                  </a:glow>
                </a:effectLst>
                <a:latin typeface="Arial" charset="0"/>
                <a:ea typeface="ＭＳ Ｐゴシック" charset="0"/>
                <a:cs typeface="ＭＳ Ｐゴシック" charset="0"/>
              </a:rPr>
              <a:t>priorities</a:t>
            </a:r>
            <a:r>
              <a:rPr lang="en-US" sz="4800" dirty="0">
                <a:effectLst>
                  <a:glow rad="127000">
                    <a:schemeClr val="tx1"/>
                  </a:glow>
                </a:effectLst>
                <a:latin typeface="Arial" charset="0"/>
                <a:ea typeface="ＭＳ Ｐゴシック" charset="0"/>
                <a:cs typeface="ＭＳ Ｐゴシック" charset="0"/>
              </a:rPr>
              <a:t>  (Haggai 1). </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03648" y="1916832"/>
            <a:ext cx="6120680" cy="4741845"/>
          </a:xfrm>
          <a:prstGeom prst="rect">
            <a:avLst/>
          </a:prstGeom>
        </p:spPr>
      </p:pic>
    </p:spTree>
    <p:extLst>
      <p:ext uri="{BB962C8B-B14F-4D97-AF65-F5344CB8AC3E}">
        <p14:creationId xmlns:p14="http://schemas.microsoft.com/office/powerpoint/2010/main" val="205417751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Recall God</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presence</a:t>
            </a:r>
            <a:r>
              <a:rPr lang="en-US" sz="4800" b="1" dirty="0">
                <a:effectLst>
                  <a:glow rad="127000">
                    <a:schemeClr val="tx1"/>
                  </a:glow>
                </a:effectLst>
                <a:latin typeface="Arial" charset="0"/>
                <a:ea typeface="ＭＳ Ｐゴシック" charset="0"/>
                <a:cs typeface="ＭＳ Ｐゴシック" charset="0"/>
              </a:rPr>
              <a:t> (Haggai 2:1-9). </a:t>
            </a:r>
          </a:p>
        </p:txBody>
      </p:sp>
    </p:spTree>
    <p:extLst>
      <p:ext uri="{BB962C8B-B14F-4D97-AF65-F5344CB8AC3E}">
        <p14:creationId xmlns:p14="http://schemas.microsoft.com/office/powerpoint/2010/main" val="304901301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3. Renew your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 (Haggai 2:10-19).</a:t>
            </a:r>
          </a:p>
        </p:txBody>
      </p:sp>
      <p:pic>
        <p:nvPicPr>
          <p:cNvPr id="2" name="Picture 1"/>
          <p:cNvPicPr>
            <a:picLocks noChangeAspect="1"/>
          </p:cNvPicPr>
          <p:nvPr/>
        </p:nvPicPr>
        <p:blipFill>
          <a:blip r:embed="rId3"/>
          <a:stretch>
            <a:fillRect/>
          </a:stretch>
        </p:blipFill>
        <p:spPr>
          <a:xfrm>
            <a:off x="0" y="2080260"/>
            <a:ext cx="9144000" cy="4777740"/>
          </a:xfrm>
          <a:prstGeom prst="rect">
            <a:avLst/>
          </a:prstGeom>
        </p:spPr>
      </p:pic>
    </p:spTree>
    <p:extLst>
      <p:ext uri="{BB962C8B-B14F-4D97-AF65-F5344CB8AC3E}">
        <p14:creationId xmlns:p14="http://schemas.microsoft.com/office/powerpoint/2010/main" val="411201886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a:latin typeface="Arial" charset="0"/>
              <a:cs typeface="Arial" charset="0"/>
            </a:endParaRPr>
          </a:p>
        </p:txBody>
      </p:sp>
      <p:grpSp>
        <p:nvGrpSpPr>
          <p:cNvPr id="159746" name="Group 4"/>
          <p:cNvGrpSpPr>
            <a:grpSpLocks/>
          </p:cNvGrpSpPr>
          <p:nvPr/>
        </p:nvGrpSpPr>
        <p:grpSpPr bwMode="auto">
          <a:xfrm>
            <a:off x="609600" y="4235450"/>
            <a:ext cx="8153400" cy="1484313"/>
            <a:chOff x="432" y="1948"/>
            <a:chExt cx="5136" cy="935"/>
          </a:xfrm>
        </p:grpSpPr>
        <p:sp>
          <p:nvSpPr>
            <p:cNvPr id="166917"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18" name="Text Box 6"/>
            <p:cNvSpPr txBox="1">
              <a:spLocks noChangeArrowheads="1"/>
            </p:cNvSpPr>
            <p:nvPr/>
          </p:nvSpPr>
          <p:spPr bwMode="auto">
            <a:xfrm>
              <a:off x="4464" y="2476"/>
              <a:ext cx="732"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dirty="0">
                  <a:latin typeface="Arial"/>
                  <a:ea typeface="+mn-ea"/>
                  <a:cs typeface="Arial"/>
                </a:rPr>
                <a:t>Dec</a:t>
              </a:r>
            </a:p>
          </p:txBody>
        </p:sp>
        <p:sp>
          <p:nvSpPr>
            <p:cNvPr id="166919"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20"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Sep</a:t>
              </a:r>
            </a:p>
          </p:txBody>
        </p:sp>
        <p:sp>
          <p:nvSpPr>
            <p:cNvPr id="166921"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22" name="Text Box 10"/>
            <p:cNvSpPr txBox="1">
              <a:spLocks noChangeArrowheads="1"/>
            </p:cNvSpPr>
            <p:nvPr/>
          </p:nvSpPr>
          <p:spPr bwMode="auto">
            <a:xfrm>
              <a:off x="2706"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Oct</a:t>
              </a:r>
            </a:p>
          </p:txBody>
        </p:sp>
        <p:sp>
          <p:nvSpPr>
            <p:cNvPr id="166923"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24" name="Text Box 12"/>
            <p:cNvSpPr txBox="1">
              <a:spLocks noChangeArrowheads="1"/>
            </p:cNvSpPr>
            <p:nvPr/>
          </p:nvSpPr>
          <p:spPr bwMode="auto">
            <a:xfrm>
              <a:off x="3591" y="2476"/>
              <a:ext cx="76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Nov</a:t>
              </a:r>
            </a:p>
          </p:txBody>
        </p:sp>
        <p:sp>
          <p:nvSpPr>
            <p:cNvPr id="166925"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26"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600" b="1">
                  <a:latin typeface="Arial"/>
                  <a:ea typeface="+mn-ea"/>
                  <a:cs typeface="Arial"/>
                </a:rPr>
                <a:t> Aug</a:t>
              </a:r>
            </a:p>
          </p:txBody>
        </p:sp>
        <p:sp>
          <p:nvSpPr>
            <p:cNvPr id="166927"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28"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sp>
        <p:nvSpPr>
          <p:cNvPr id="166929"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6930" name="Text Box 18"/>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8/29</a:t>
            </a:r>
          </a:p>
          <a:p>
            <a:pPr algn="ctr">
              <a:defRPr/>
            </a:pPr>
            <a:r>
              <a:rPr lang="en-US" sz="3200" b="1">
                <a:latin typeface="Arial"/>
                <a:ea typeface="+mn-ea"/>
                <a:cs typeface="Arial"/>
              </a:rPr>
              <a:t>1:1</a:t>
            </a:r>
          </a:p>
        </p:txBody>
      </p:sp>
      <p:sp>
        <p:nvSpPr>
          <p:cNvPr id="166931" name="AutoShape 19"/>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6932" name="Text Box 20"/>
          <p:cNvSpPr txBox="1">
            <a:spLocks noChangeArrowheads="1"/>
          </p:cNvSpPr>
          <p:nvPr/>
        </p:nvSpPr>
        <p:spPr bwMode="auto">
          <a:xfrm>
            <a:off x="41148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10/17</a:t>
            </a:r>
          </a:p>
          <a:p>
            <a:pPr algn="ctr">
              <a:defRPr/>
            </a:pPr>
            <a:r>
              <a:rPr lang="en-US" sz="3200" b="1">
                <a:latin typeface="Arial"/>
                <a:ea typeface="+mn-ea"/>
                <a:cs typeface="Arial"/>
              </a:rPr>
              <a:t>2:1</a:t>
            </a:r>
          </a:p>
        </p:txBody>
      </p:sp>
      <p:sp>
        <p:nvSpPr>
          <p:cNvPr id="166933" name="Text Box 21"/>
          <p:cNvSpPr txBox="1">
            <a:spLocks noChangeArrowheads="1"/>
          </p:cNvSpPr>
          <p:nvPr/>
        </p:nvSpPr>
        <p:spPr bwMode="auto">
          <a:xfrm>
            <a:off x="28956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9/21</a:t>
            </a:r>
          </a:p>
          <a:p>
            <a:pPr algn="ctr">
              <a:defRPr/>
            </a:pPr>
            <a:r>
              <a:rPr lang="en-US" sz="3200" b="1">
                <a:latin typeface="Arial"/>
                <a:ea typeface="+mn-ea"/>
                <a:cs typeface="Arial"/>
              </a:rPr>
              <a:t>1:15</a:t>
            </a:r>
          </a:p>
        </p:txBody>
      </p:sp>
      <p:sp>
        <p:nvSpPr>
          <p:cNvPr id="166934"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6935" name="AutoShape 23"/>
          <p:cNvSpPr>
            <a:spLocks noChangeArrowheads="1"/>
          </p:cNvSpPr>
          <p:nvPr/>
        </p:nvSpPr>
        <p:spPr bwMode="auto">
          <a:xfrm flipV="1">
            <a:off x="735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6936" name="Text Box 24"/>
          <p:cNvSpPr txBox="1">
            <a:spLocks noChangeArrowheads="1"/>
          </p:cNvSpPr>
          <p:nvPr/>
        </p:nvSpPr>
        <p:spPr bwMode="auto">
          <a:xfrm>
            <a:off x="5943600" y="1981200"/>
            <a:ext cx="3276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3200" b="1">
                <a:latin typeface="Arial"/>
                <a:ea typeface="+mn-ea"/>
                <a:cs typeface="Arial"/>
              </a:rPr>
              <a:t>12/18</a:t>
            </a:r>
          </a:p>
          <a:p>
            <a:pPr algn="ctr">
              <a:defRPr/>
            </a:pPr>
            <a:r>
              <a:rPr lang="en-US" sz="3200" b="1">
                <a:latin typeface="Arial"/>
                <a:ea typeface="+mn-ea"/>
                <a:cs typeface="Arial"/>
              </a:rPr>
              <a:t>2:10, 18, 20</a:t>
            </a:r>
          </a:p>
        </p:txBody>
      </p:sp>
      <p:sp>
        <p:nvSpPr>
          <p:cNvPr id="166937" name="Text Box 25"/>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4000" b="1">
                <a:latin typeface="Arial"/>
                <a:ea typeface="+mn-ea"/>
                <a:cs typeface="Arial"/>
              </a:rPr>
              <a:t>520 B.C.</a:t>
            </a:r>
          </a:p>
        </p:txBody>
      </p:sp>
      <p:sp>
        <p:nvSpPr>
          <p:cNvPr id="26" name="Title 25"/>
          <p:cNvSpPr>
            <a:spLocks noGrp="1"/>
          </p:cNvSpPr>
          <p:nvPr>
            <p:ph type="title" idx="4294967295"/>
          </p:nvPr>
        </p:nvSpPr>
        <p:spPr>
          <a:xfrm>
            <a:off x="0" y="76200"/>
            <a:ext cx="9525000" cy="1143000"/>
          </a:xfrm>
        </p:spPr>
        <p:txBody>
          <a:bodyPr/>
          <a:lstStyle/>
          <a:p>
            <a:pPr>
              <a:defRPr/>
            </a:pPr>
            <a:r>
              <a:rPr lang="en-US" sz="4800">
                <a:solidFill>
                  <a:schemeClr val="tx1"/>
                </a:solidFill>
                <a:latin typeface="Arial"/>
                <a:ea typeface="ＭＳ Ｐゴシック" charset="0"/>
                <a:cs typeface="Arial"/>
              </a:rPr>
              <a:t>Dates in Haggai (2:10, 18, 20)</a:t>
            </a:r>
            <a:endParaRPr lang="en-US">
              <a:latin typeface="Arial"/>
              <a:ea typeface="ＭＳ Ｐゴシック" charset="0"/>
              <a:cs typeface="Arial"/>
            </a:endParaRPr>
          </a:p>
        </p:txBody>
      </p:sp>
    </p:spTree>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sz="2000">
              <a:latin typeface="Arial" charset="0"/>
              <a:cs typeface="Arial" charset="0"/>
            </a:endParaRPr>
          </a:p>
        </p:txBody>
      </p:sp>
      <p:sp>
        <p:nvSpPr>
          <p:cNvPr id="172035" name="Text Box 1027"/>
          <p:cNvSpPr txBox="1">
            <a:spLocks noChangeArrowheads="1"/>
          </p:cNvSpPr>
          <p:nvPr/>
        </p:nvSpPr>
        <p:spPr bwMode="auto">
          <a:xfrm rot="17055432">
            <a:off x="-146050" y="2833688"/>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Rebuke 1-11</a:t>
            </a:r>
          </a:p>
        </p:txBody>
      </p:sp>
      <p:sp>
        <p:nvSpPr>
          <p:cNvPr id="172036" name="Text Box 1028"/>
          <p:cNvSpPr txBox="1">
            <a:spLocks noChangeArrowheads="1"/>
          </p:cNvSpPr>
          <p:nvPr/>
        </p:nvSpPr>
        <p:spPr bwMode="auto">
          <a:xfrm rot="17006968">
            <a:off x="813594" y="2801144"/>
            <a:ext cx="3675062"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Response 12-15</a:t>
            </a:r>
          </a:p>
        </p:txBody>
      </p:sp>
      <p:sp>
        <p:nvSpPr>
          <p:cNvPr id="172037" name="Text Box 1029"/>
          <p:cNvSpPr txBox="1">
            <a:spLocks noChangeArrowheads="1"/>
          </p:cNvSpPr>
          <p:nvPr/>
        </p:nvSpPr>
        <p:spPr bwMode="auto">
          <a:xfrm rot="17020474">
            <a:off x="1537494" y="2616994"/>
            <a:ext cx="4056062"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Present 1-5 </a:t>
            </a:r>
          </a:p>
        </p:txBody>
      </p:sp>
      <p:sp>
        <p:nvSpPr>
          <p:cNvPr id="172038" name="Text Box 1030"/>
          <p:cNvSpPr txBox="1">
            <a:spLocks noChangeArrowheads="1"/>
          </p:cNvSpPr>
          <p:nvPr/>
        </p:nvSpPr>
        <p:spPr bwMode="auto">
          <a:xfrm rot="16969761">
            <a:off x="2454275" y="2690813"/>
            <a:ext cx="38989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a:latin typeface="Arial"/>
                <a:cs typeface="Arial"/>
              </a:rPr>
              <a:t>Future 6-9</a:t>
            </a:r>
            <a:endParaRPr lang="en-US" sz="2800" b="1">
              <a:latin typeface="Arial"/>
              <a:cs typeface="Arial"/>
            </a:endParaRPr>
          </a:p>
        </p:txBody>
      </p:sp>
      <p:sp>
        <p:nvSpPr>
          <p:cNvPr id="172039"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First things first </a:t>
            </a:r>
          </a:p>
        </p:txBody>
      </p:sp>
      <p:sp>
        <p:nvSpPr>
          <p:cNvPr id="172040" name="Text Box 1032"/>
          <p:cNvSpPr txBox="1">
            <a:spLocks noChangeArrowheads="1"/>
          </p:cNvSpPr>
          <p:nvPr/>
        </p:nvSpPr>
        <p:spPr bwMode="auto">
          <a:xfrm rot="16200000">
            <a:off x="-1512887" y="1636713"/>
            <a:ext cx="3940175"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000" b="1">
                <a:latin typeface="Arial"/>
                <a:ea typeface="+mn-ea"/>
                <a:cs typeface="Arial"/>
              </a:rPr>
              <a:t>Haggai</a:t>
            </a:r>
          </a:p>
        </p:txBody>
      </p:sp>
      <p:sp>
        <p:nvSpPr>
          <p:cNvPr id="172041" name="Text Box 1033"/>
          <p:cNvSpPr txBox="1">
            <a:spLocks noChangeArrowheads="1"/>
          </p:cNvSpPr>
          <p:nvPr/>
        </p:nvSpPr>
        <p:spPr bwMode="auto">
          <a:xfrm>
            <a:off x="6796088" y="471488"/>
            <a:ext cx="19050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Anticipation 2:20-23</a:t>
            </a:r>
          </a:p>
        </p:txBody>
      </p:sp>
      <p:sp>
        <p:nvSpPr>
          <p:cNvPr id="172042" name="Text Box 1034"/>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Building</a:t>
            </a:r>
          </a:p>
        </p:txBody>
      </p:sp>
      <p:sp>
        <p:nvSpPr>
          <p:cNvPr id="172048" name="Line 1040"/>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49" name="Text Box 1041"/>
          <p:cNvSpPr txBox="1">
            <a:spLocks noChangeArrowheads="1"/>
          </p:cNvSpPr>
          <p:nvPr/>
        </p:nvSpPr>
        <p:spPr bwMode="auto">
          <a:xfrm rot="16200000">
            <a:off x="7356475" y="5233988"/>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520 B. C.</a:t>
            </a:r>
          </a:p>
        </p:txBody>
      </p:sp>
      <p:sp>
        <p:nvSpPr>
          <p:cNvPr id="172050" name="Line 1042"/>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1" name="Line 1043"/>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2" name="Line 1044"/>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3" name="Line 1045"/>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4" name="Line 1046"/>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5" name="Line 1047"/>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6" name="Line 1048"/>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7" name="Line 1049"/>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58" name="Text Box 1050"/>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Blessings</a:t>
            </a:r>
          </a:p>
        </p:txBody>
      </p:sp>
      <p:sp>
        <p:nvSpPr>
          <p:cNvPr id="172059" name="Rectangle 1051"/>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72060" name="Line 1052"/>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61" name="Text Box 1053"/>
          <p:cNvSpPr txBox="1">
            <a:spLocks noChangeArrowheads="1"/>
          </p:cNvSpPr>
          <p:nvPr/>
        </p:nvSpPr>
        <p:spPr bwMode="auto">
          <a:xfrm>
            <a:off x="16002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Admonition 1:1-15</a:t>
            </a:r>
          </a:p>
        </p:txBody>
      </p:sp>
      <p:sp>
        <p:nvSpPr>
          <p:cNvPr id="172062" name="Text Box 1054"/>
          <p:cNvSpPr txBox="1">
            <a:spLocks noChangeArrowheads="1"/>
          </p:cNvSpPr>
          <p:nvPr/>
        </p:nvSpPr>
        <p:spPr bwMode="auto">
          <a:xfrm>
            <a:off x="3457575"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Consolation 2:1-9</a:t>
            </a:r>
          </a:p>
        </p:txBody>
      </p:sp>
      <p:sp>
        <p:nvSpPr>
          <p:cNvPr id="172063" name="Text Box 1055"/>
          <p:cNvSpPr txBox="1">
            <a:spLocks noChangeArrowheads="1"/>
          </p:cNvSpPr>
          <p:nvPr/>
        </p:nvSpPr>
        <p:spPr bwMode="auto">
          <a:xfrm>
            <a:off x="51816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Affirmation 2:10-19</a:t>
            </a:r>
          </a:p>
        </p:txBody>
      </p:sp>
      <p:sp>
        <p:nvSpPr>
          <p:cNvPr id="172064" name="Rectangle 1056"/>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latin typeface="Arial"/>
              <a:ea typeface="+mn-ea"/>
              <a:cs typeface="Arial"/>
            </a:endParaRPr>
          </a:p>
        </p:txBody>
      </p:sp>
      <p:sp>
        <p:nvSpPr>
          <p:cNvPr id="172065" name="Line 1057"/>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66" name="Line 1058"/>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2067" name="Text Box 1059"/>
          <p:cNvSpPr txBox="1">
            <a:spLocks noChangeArrowheads="1"/>
          </p:cNvSpPr>
          <p:nvPr/>
        </p:nvSpPr>
        <p:spPr bwMode="auto">
          <a:xfrm rot="16953486">
            <a:off x="3359150" y="2830513"/>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Blight 10-17</a:t>
            </a:r>
          </a:p>
        </p:txBody>
      </p:sp>
      <p:sp>
        <p:nvSpPr>
          <p:cNvPr id="172068" name="Rectangle 1060"/>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cxnSp>
        <p:nvCxnSpPr>
          <p:cNvPr id="161823" name="Straight Connector 38"/>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33" name="Title 32"/>
          <p:cNvSpPr>
            <a:spLocks noGrp="1"/>
          </p:cNvSpPr>
          <p:nvPr>
            <p:ph type="title" idx="4294967295"/>
          </p:nvPr>
        </p:nvSpPr>
        <p:spPr>
          <a:xfrm>
            <a:off x="76200" y="0"/>
            <a:ext cx="8915400" cy="533400"/>
          </a:xfrm>
        </p:spPr>
        <p:txBody>
          <a:bodyPr/>
          <a:lstStyle/>
          <a:p>
            <a:pPr>
              <a:defRPr/>
            </a:pPr>
            <a:r>
              <a:rPr lang="en-US" sz="2800">
                <a:latin typeface="Arial"/>
                <a:ea typeface="ＭＳ Ｐゴシック" charset="0"/>
                <a:cs typeface="Arial"/>
              </a:rPr>
              <a:t>Divine Discipline (2:10-17)</a:t>
            </a:r>
          </a:p>
        </p:txBody>
      </p:sp>
    </p:spTree>
  </p:cSld>
  <p:clrMapOvr>
    <a:masterClrMapping/>
  </p:clrMapOvr>
  <p:transition spd="med">
    <p:randomBar dir="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639891"/>
          </a:xfrm>
          <a:effectLst>
            <a:outerShdw blurRad="63500" dist="35921" dir="2700000" algn="ctr" rotWithShape="0">
              <a:schemeClr val="tx2">
                <a:alpha val="74998"/>
              </a:schemeClr>
            </a:outerShdw>
          </a:effectLst>
        </p:spPr>
        <p:txBody>
          <a:bodyPr anchor="t"/>
          <a:lstStyle/>
          <a:p>
            <a:r>
              <a:rPr lang="mr-IN" sz="2800" b="1" dirty="0">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On December 18 of the second year of King Darius</a:t>
            </a:r>
            <a:r>
              <a:rPr lang="mr-IN"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s reign, the L</a:t>
            </a:r>
            <a:r>
              <a:rPr lang="en-SG" sz="2400" b="1">
                <a:effectLst>
                  <a:glow rad="127000">
                    <a:schemeClr val="tx1"/>
                  </a:glow>
                </a:effectLst>
                <a:latin typeface="Arial" charset="0"/>
                <a:ea typeface="ＭＳ Ｐゴシック" charset="0"/>
                <a:cs typeface="ＭＳ Ｐゴシック" charset="0"/>
              </a:rPr>
              <a:t>ORD</a:t>
            </a:r>
            <a:r>
              <a:rPr lang="en-SG" sz="2800" b="1">
                <a:effectLst>
                  <a:glow rad="127000">
                    <a:schemeClr val="tx1"/>
                  </a:glow>
                </a:effectLst>
                <a:latin typeface="Arial" charset="0"/>
                <a:ea typeface="ＭＳ Ｐゴシック" charset="0"/>
                <a:cs typeface="ＭＳ Ｐゴシック" charset="0"/>
              </a:rPr>
              <a:t> sent this message to the prophet Haggai:  </a:t>
            </a:r>
            <a:r>
              <a:rPr lang="en-SG" sz="2800" b="1" baseline="30000">
                <a:effectLst>
                  <a:glow rad="127000">
                    <a:schemeClr val="tx1"/>
                  </a:glow>
                </a:effectLst>
                <a:latin typeface="Arial" charset="0"/>
                <a:ea typeface="ＭＳ Ｐゴシック" charset="0"/>
                <a:cs typeface="ＭＳ Ｐゴシック" charset="0"/>
              </a:rPr>
              <a:t>11</a:t>
            </a:r>
            <a:r>
              <a:rPr lang="mr-IN"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This is what the </a:t>
            </a:r>
            <a:r>
              <a:rPr lang="en-SG" sz="2400" b="1">
                <a:effectLst>
                  <a:glow rad="127000">
                    <a:schemeClr val="tx1"/>
                  </a:glow>
                </a:effectLst>
                <a:latin typeface="Arial" charset="0"/>
                <a:ea typeface="ＭＳ Ｐゴシック" charset="0"/>
                <a:cs typeface="ＭＳ Ｐゴシック" charset="0"/>
              </a:rPr>
              <a:t>LORD of</a:t>
            </a:r>
            <a:r>
              <a:rPr lang="en-SG" sz="2800" b="1">
                <a:effectLst>
                  <a:glow rad="127000">
                    <a:schemeClr val="tx1"/>
                  </a:glow>
                </a:effectLst>
                <a:latin typeface="Arial" charset="0"/>
                <a:ea typeface="ＭＳ Ｐゴシック" charset="0"/>
                <a:cs typeface="ＭＳ Ｐゴシック" charset="0"/>
              </a:rPr>
              <a:t> Heaven</a:t>
            </a:r>
            <a:r>
              <a:rPr lang="mr-IN"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s Armies says. Ask the priests this question about the law:  </a:t>
            </a:r>
            <a:r>
              <a:rPr lang="en-SG" sz="2800" b="1" baseline="30000">
                <a:effectLst>
                  <a:glow rad="127000">
                    <a:schemeClr val="tx1"/>
                  </a:glow>
                </a:effectLst>
                <a:latin typeface="Arial" charset="0"/>
                <a:ea typeface="ＭＳ Ｐゴシック" charset="0"/>
                <a:cs typeface="ＭＳ Ｐゴシック" charset="0"/>
              </a:rPr>
              <a:t>12</a:t>
            </a:r>
            <a:r>
              <a:rPr lang="mr-IN"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If one of you is carrying some meat from a holy sacrifice in his robes and his robe happens to brush against some bread or stew, wine or olive oil, or any other kind of food, will it also become holy?</a:t>
            </a:r>
            <a:r>
              <a:rPr lang="mr-IN"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 The priests replied, </a:t>
            </a:r>
            <a:r>
              <a:rPr lang="mr-IN"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No.</a:t>
            </a:r>
            <a:r>
              <a:rPr lang="mr-IN"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 </a:t>
            </a:r>
            <a:br>
              <a:rPr lang="en-SG" sz="2800" b="1">
                <a:effectLst>
                  <a:glow rad="127000">
                    <a:schemeClr val="tx1"/>
                  </a:glow>
                </a:effectLst>
                <a:latin typeface="Arial" charset="0"/>
                <a:ea typeface="ＭＳ Ｐゴシック" charset="0"/>
                <a:cs typeface="ＭＳ Ｐゴシック" charset="0"/>
              </a:rPr>
            </a:br>
            <a:br>
              <a:rPr lang="en-SG" sz="2800" b="1">
                <a:effectLst>
                  <a:glow rad="127000">
                    <a:schemeClr val="tx1"/>
                  </a:glow>
                </a:effectLst>
                <a:latin typeface="Arial" charset="0"/>
                <a:ea typeface="ＭＳ Ｐゴシック" charset="0"/>
                <a:cs typeface="ＭＳ Ｐゴシック" charset="0"/>
              </a:rPr>
            </a:br>
            <a:r>
              <a:rPr lang="en-SG" sz="2800" b="1" baseline="30000">
                <a:effectLst>
                  <a:glow rad="127000">
                    <a:schemeClr val="tx1"/>
                  </a:glow>
                </a:effectLst>
                <a:latin typeface="Arial" charset="0"/>
                <a:ea typeface="ＭＳ Ｐゴシック" charset="0"/>
                <a:cs typeface="ＭＳ Ｐゴシック" charset="0"/>
              </a:rPr>
              <a:t>13</a:t>
            </a:r>
            <a:r>
              <a:rPr lang="en-SG" sz="2800" b="1">
                <a:effectLst>
                  <a:glow rad="127000">
                    <a:schemeClr val="tx1"/>
                  </a:glow>
                </a:effectLst>
                <a:latin typeface="Arial" charset="0"/>
                <a:ea typeface="ＭＳ Ｐゴシック" charset="0"/>
                <a:cs typeface="ＭＳ Ｐゴシック" charset="0"/>
              </a:rPr>
              <a:t>Then Haggai asked, </a:t>
            </a:r>
            <a:r>
              <a:rPr lang="mr-IN"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If someone becomes ceremonially unclean by touching a dead person and then touches any of these foods, will the food be defiled?</a:t>
            </a:r>
            <a:r>
              <a:rPr lang="mr-IN"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 And the priests answered, </a:t>
            </a:r>
            <a:r>
              <a:rPr lang="mr-IN" sz="28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Yes</a:t>
            </a:r>
            <a:r>
              <a:rPr lang="mr-IN" sz="2800" b="1">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(Haggai 2:10-13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1220884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847803"/>
          </a:xfrm>
          <a:effectLst>
            <a:outerShdw blurRad="63500" dist="35921" dir="2700000" algn="ctr" rotWithShape="0">
              <a:schemeClr val="tx2">
                <a:alpha val="74998"/>
              </a:schemeClr>
            </a:outerShdw>
          </a:effectLst>
        </p:spPr>
        <p:txBody>
          <a:bodyPr anchor="t"/>
          <a:lstStyle/>
          <a:p>
            <a:pPr>
              <a:defRPr/>
            </a:pP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Haggai responded,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That is how it is with this people and this nation,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Everything they do and everything they offer is defiled by their sin.  </a:t>
            </a:r>
            <a:r>
              <a:rPr lang="en-US" sz="2800" b="1" baseline="30000" dirty="0">
                <a:effectLst>
                  <a:glow rad="127000">
                    <a:schemeClr val="tx1"/>
                  </a:glow>
                </a:effectLst>
                <a:latin typeface="Arial" charset="0"/>
                <a:ea typeface="ＭＳ Ｐゴシック" charset="0"/>
                <a:cs typeface="ＭＳ Ｐゴシック" charset="0"/>
              </a:rPr>
              <a:t>15</a:t>
            </a:r>
            <a:r>
              <a:rPr lang="en-US" sz="2800" b="1" dirty="0">
                <a:effectLst>
                  <a:glow rad="127000">
                    <a:schemeClr val="tx1"/>
                  </a:glow>
                </a:effectLst>
                <a:latin typeface="Arial" charset="0"/>
                <a:ea typeface="ＭＳ Ｐゴシック" charset="0"/>
                <a:cs typeface="ＭＳ Ｐゴシック" charset="0"/>
              </a:rPr>
              <a:t>Look at what was happening to you before you began to lay the foundation of the </a:t>
            </a:r>
            <a:r>
              <a:rPr lang="en-US" sz="2400" b="1" dirty="0">
                <a:effectLst>
                  <a:glow rad="127000">
                    <a:schemeClr val="tx1"/>
                  </a:glow>
                </a:effectLst>
                <a:latin typeface="Arial" charset="0"/>
                <a:ea typeface="ＭＳ Ｐゴシック" charset="0"/>
                <a:cs typeface="ＭＳ Ｐゴシック" charset="0"/>
              </a:rPr>
              <a:t>LORD</a:t>
            </a:r>
            <a:r>
              <a:rPr lang="mr-IN" sz="2400" b="1" dirty="0">
                <a:effectLst>
                  <a:glow rad="127000">
                    <a:schemeClr val="tx1"/>
                  </a:glow>
                </a:effectLst>
                <a:latin typeface="Arial" charset="0"/>
                <a:ea typeface="ＭＳ Ｐゴシック" charset="0"/>
                <a:cs typeface="ＭＳ Ｐゴシック" charset="0"/>
              </a:rPr>
              <a:t>'</a:t>
            </a:r>
            <a:r>
              <a:rPr lang="en-US" sz="2400" b="1" dirty="0">
                <a:effectLst>
                  <a:glow rad="127000">
                    <a:schemeClr val="tx1"/>
                  </a:glow>
                </a:effectLst>
                <a:latin typeface="Arial" charset="0"/>
                <a:ea typeface="ＭＳ Ｐゴシック" charset="0"/>
                <a:cs typeface="ＭＳ Ｐゴシック" charset="0"/>
              </a:rPr>
              <a:t>s</a:t>
            </a:r>
            <a:r>
              <a:rPr lang="en-US" sz="2800" b="1" dirty="0">
                <a:effectLst>
                  <a:glow rad="127000">
                    <a:schemeClr val="tx1"/>
                  </a:glow>
                </a:effectLst>
                <a:latin typeface="Arial" charset="0"/>
                <a:ea typeface="ＭＳ Ｐゴシック" charset="0"/>
                <a:cs typeface="ＭＳ Ｐゴシック" charset="0"/>
              </a:rPr>
              <a:t> Temple.  </a:t>
            </a:r>
            <a:r>
              <a:rPr lang="en-US" sz="2800" b="1" baseline="30000" dirty="0">
                <a:effectLst>
                  <a:glow rad="127000">
                    <a:schemeClr val="tx1"/>
                  </a:glow>
                </a:effectLst>
                <a:latin typeface="Arial" charset="0"/>
                <a:ea typeface="ＭＳ Ｐゴシック" charset="0"/>
                <a:cs typeface="ＭＳ Ｐゴシック" charset="0"/>
              </a:rPr>
              <a:t>16</a:t>
            </a:r>
            <a:r>
              <a:rPr lang="en-US" sz="2800" b="1" dirty="0">
                <a:effectLst>
                  <a:glow rad="127000">
                    <a:schemeClr val="tx1"/>
                  </a:glow>
                </a:effectLst>
                <a:latin typeface="Arial" charset="0"/>
                <a:ea typeface="ＭＳ Ｐゴシック" charset="0"/>
                <a:cs typeface="ＭＳ Ｐゴシック" charset="0"/>
              </a:rPr>
              <a:t>When you hoped for a twenty-bushel crop, you harvested only ten. When you expected to draw fifty gallons from the winepress, you found only twenty.  </a:t>
            </a:r>
            <a:r>
              <a:rPr lang="en-US" sz="2800" b="1" baseline="30000" dirty="0">
                <a:effectLst>
                  <a:glow rad="127000">
                    <a:schemeClr val="tx1"/>
                  </a:glow>
                </a:effectLst>
                <a:latin typeface="Arial" charset="0"/>
                <a:ea typeface="ＭＳ Ｐゴシック" charset="0"/>
                <a:cs typeface="ＭＳ Ｐゴシック" charset="0"/>
              </a:rPr>
              <a:t>17</a:t>
            </a:r>
            <a:r>
              <a:rPr lang="en-US" sz="2800" b="1" dirty="0">
                <a:effectLst>
                  <a:glow rad="127000">
                    <a:schemeClr val="tx1"/>
                  </a:glow>
                </a:effectLst>
                <a:latin typeface="Arial" charset="0"/>
                <a:ea typeface="ＭＳ Ｐゴシック" charset="0"/>
                <a:cs typeface="ＭＳ Ｐゴシック" charset="0"/>
              </a:rPr>
              <a:t>I sent blight and mildew and hail to destroy everything you worked so hard to produce. Even so, you refused to return to me, says the L</a:t>
            </a:r>
            <a:r>
              <a:rPr lang="en-US" sz="2400" b="1" dirty="0">
                <a:effectLst>
                  <a:glow rad="127000">
                    <a:schemeClr val="tx1"/>
                  </a:glow>
                </a:effectLst>
                <a:latin typeface="Arial" charset="0"/>
                <a:ea typeface="ＭＳ Ｐゴシック" charset="0"/>
                <a:cs typeface="ＭＳ Ｐゴシック" charset="0"/>
              </a:rPr>
              <a:t>ORD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(Haggai 2:14-17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9839265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sz="2000">
              <a:latin typeface="Arial" charset="0"/>
              <a:cs typeface="Arial" charset="0"/>
            </a:endParaRPr>
          </a:p>
        </p:txBody>
      </p:sp>
      <p:sp>
        <p:nvSpPr>
          <p:cNvPr id="171011" name="Text Box 1027"/>
          <p:cNvSpPr txBox="1">
            <a:spLocks noChangeArrowheads="1"/>
          </p:cNvSpPr>
          <p:nvPr/>
        </p:nvSpPr>
        <p:spPr bwMode="auto">
          <a:xfrm rot="17055432">
            <a:off x="-146050" y="283527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Rebuke 1-11</a:t>
            </a:r>
          </a:p>
        </p:txBody>
      </p:sp>
      <p:sp>
        <p:nvSpPr>
          <p:cNvPr id="171012" name="Text Box 1028"/>
          <p:cNvSpPr txBox="1">
            <a:spLocks noChangeArrowheads="1"/>
          </p:cNvSpPr>
          <p:nvPr/>
        </p:nvSpPr>
        <p:spPr bwMode="auto">
          <a:xfrm rot="17006968">
            <a:off x="813593" y="2802732"/>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Response 12-15</a:t>
            </a:r>
          </a:p>
        </p:txBody>
      </p:sp>
      <p:sp>
        <p:nvSpPr>
          <p:cNvPr id="171013" name="Text Box 1029"/>
          <p:cNvSpPr txBox="1">
            <a:spLocks noChangeArrowheads="1"/>
          </p:cNvSpPr>
          <p:nvPr/>
        </p:nvSpPr>
        <p:spPr bwMode="auto">
          <a:xfrm rot="17020474">
            <a:off x="1537493" y="2618582"/>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Present 1-5 </a:t>
            </a:r>
          </a:p>
        </p:txBody>
      </p:sp>
      <p:sp>
        <p:nvSpPr>
          <p:cNvPr id="171014" name="Text Box 1030"/>
          <p:cNvSpPr txBox="1">
            <a:spLocks noChangeArrowheads="1"/>
          </p:cNvSpPr>
          <p:nvPr/>
        </p:nvSpPr>
        <p:spPr bwMode="auto">
          <a:xfrm rot="16969761">
            <a:off x="2454275" y="2692400"/>
            <a:ext cx="38989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a:latin typeface="Arial"/>
                <a:cs typeface="Arial"/>
              </a:rPr>
              <a:t>Future 6-9</a:t>
            </a:r>
            <a:endParaRPr lang="en-US" sz="2800" b="1">
              <a:latin typeface="Arial"/>
              <a:cs typeface="Arial"/>
            </a:endParaRPr>
          </a:p>
        </p:txBody>
      </p:sp>
      <p:sp>
        <p:nvSpPr>
          <p:cNvPr id="171015"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First things first </a:t>
            </a:r>
          </a:p>
        </p:txBody>
      </p:sp>
      <p:sp>
        <p:nvSpPr>
          <p:cNvPr id="171016" name="Text Box 1032"/>
          <p:cNvSpPr txBox="1">
            <a:spLocks noChangeArrowheads="1"/>
          </p:cNvSpPr>
          <p:nvPr/>
        </p:nvSpPr>
        <p:spPr bwMode="auto">
          <a:xfrm rot="16200000">
            <a:off x="-1512093" y="1637506"/>
            <a:ext cx="3938588"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000" b="1">
                <a:latin typeface="Arial"/>
                <a:ea typeface="+mn-ea"/>
                <a:cs typeface="Arial"/>
              </a:rPr>
              <a:t>Haggai</a:t>
            </a:r>
          </a:p>
        </p:txBody>
      </p:sp>
      <p:sp>
        <p:nvSpPr>
          <p:cNvPr id="171017" name="Text Box 1033"/>
          <p:cNvSpPr txBox="1">
            <a:spLocks noChangeArrowheads="1"/>
          </p:cNvSpPr>
          <p:nvPr/>
        </p:nvSpPr>
        <p:spPr bwMode="auto">
          <a:xfrm>
            <a:off x="6796088" y="471488"/>
            <a:ext cx="19050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Anticipation 2:20-23</a:t>
            </a:r>
          </a:p>
        </p:txBody>
      </p:sp>
      <p:sp>
        <p:nvSpPr>
          <p:cNvPr id="171018" name="Text Box 1034"/>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Building</a:t>
            </a:r>
          </a:p>
        </p:txBody>
      </p:sp>
      <p:sp>
        <p:nvSpPr>
          <p:cNvPr id="171024" name="Line 1040"/>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25" name="Text Box 1041"/>
          <p:cNvSpPr txBox="1">
            <a:spLocks noChangeArrowheads="1"/>
          </p:cNvSpPr>
          <p:nvPr/>
        </p:nvSpPr>
        <p:spPr bwMode="auto">
          <a:xfrm rot="16200000">
            <a:off x="7356475" y="5235575"/>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520 B. C.</a:t>
            </a:r>
          </a:p>
        </p:txBody>
      </p:sp>
      <p:sp>
        <p:nvSpPr>
          <p:cNvPr id="171026" name="Line 1042"/>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27" name="Line 1043"/>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28" name="Line 1044"/>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29" name="Line 1045"/>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30" name="Line 1046"/>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31" name="Line 1047"/>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32" name="Text Box 1048"/>
          <p:cNvSpPr txBox="1">
            <a:spLocks noChangeArrowheads="1"/>
          </p:cNvSpPr>
          <p:nvPr/>
        </p:nvSpPr>
        <p:spPr bwMode="auto">
          <a:xfrm rot="16919465">
            <a:off x="4197350" y="2830513"/>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Blessing 18-19</a:t>
            </a:r>
          </a:p>
        </p:txBody>
      </p:sp>
      <p:sp>
        <p:nvSpPr>
          <p:cNvPr id="171033" name="Line 1049"/>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34" name="Line 1050"/>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35" name="Text Box 1051"/>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Blessings</a:t>
            </a:r>
          </a:p>
        </p:txBody>
      </p:sp>
      <p:sp>
        <p:nvSpPr>
          <p:cNvPr id="171036" name="Rectangle 1052"/>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71037" name="Line 1053"/>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38" name="Text Box 1054"/>
          <p:cNvSpPr txBox="1">
            <a:spLocks noChangeArrowheads="1"/>
          </p:cNvSpPr>
          <p:nvPr/>
        </p:nvSpPr>
        <p:spPr bwMode="auto">
          <a:xfrm>
            <a:off x="16002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Admonition 1:1-15</a:t>
            </a:r>
          </a:p>
        </p:txBody>
      </p:sp>
      <p:sp>
        <p:nvSpPr>
          <p:cNvPr id="171039" name="Text Box 1055"/>
          <p:cNvSpPr txBox="1">
            <a:spLocks noChangeArrowheads="1"/>
          </p:cNvSpPr>
          <p:nvPr/>
        </p:nvSpPr>
        <p:spPr bwMode="auto">
          <a:xfrm>
            <a:off x="3457575"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Consolation 2:1-9</a:t>
            </a:r>
          </a:p>
        </p:txBody>
      </p:sp>
      <p:sp>
        <p:nvSpPr>
          <p:cNvPr id="171040" name="Text Box 1056"/>
          <p:cNvSpPr txBox="1">
            <a:spLocks noChangeArrowheads="1"/>
          </p:cNvSpPr>
          <p:nvPr/>
        </p:nvSpPr>
        <p:spPr bwMode="auto">
          <a:xfrm>
            <a:off x="51816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Affirmation 2:10-19</a:t>
            </a:r>
          </a:p>
        </p:txBody>
      </p:sp>
      <p:sp>
        <p:nvSpPr>
          <p:cNvPr id="171041" name="Rectangle 1057"/>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latin typeface="Arial"/>
              <a:ea typeface="+mn-ea"/>
              <a:cs typeface="Arial"/>
            </a:endParaRPr>
          </a:p>
        </p:txBody>
      </p:sp>
      <p:sp>
        <p:nvSpPr>
          <p:cNvPr id="171042" name="Line 1058"/>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43" name="Line 1059"/>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1044" name="Text Box 1060"/>
          <p:cNvSpPr txBox="1">
            <a:spLocks noChangeArrowheads="1"/>
          </p:cNvSpPr>
          <p:nvPr/>
        </p:nvSpPr>
        <p:spPr bwMode="auto">
          <a:xfrm rot="16953486">
            <a:off x="3359150" y="2832100"/>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Blight 10-17</a:t>
            </a:r>
          </a:p>
        </p:txBody>
      </p:sp>
      <p:sp>
        <p:nvSpPr>
          <p:cNvPr id="171045" name="Rectangle 1061"/>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cxnSp>
        <p:nvCxnSpPr>
          <p:cNvPr id="162848" name="Straight Connector 39"/>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34" name="Title 33"/>
          <p:cNvSpPr>
            <a:spLocks noGrp="1"/>
          </p:cNvSpPr>
          <p:nvPr>
            <p:ph type="title" idx="4294967295"/>
          </p:nvPr>
        </p:nvSpPr>
        <p:spPr>
          <a:xfrm>
            <a:off x="76200" y="0"/>
            <a:ext cx="8915400" cy="533400"/>
          </a:xfrm>
        </p:spPr>
        <p:txBody>
          <a:bodyPr/>
          <a:lstStyle/>
          <a:p>
            <a:pPr>
              <a:defRPr/>
            </a:pPr>
            <a:r>
              <a:rPr lang="en-US" sz="3200">
                <a:latin typeface="Arial"/>
                <a:ea typeface="ＭＳ Ｐゴシック" charset="0"/>
                <a:cs typeface="Arial"/>
              </a:rPr>
              <a:t>Divine Blessing (2:18-19)</a:t>
            </a:r>
          </a:p>
        </p:txBody>
      </p:sp>
    </p:spTree>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Loyal</a:t>
            </a: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Caring</a:t>
            </a:r>
          </a:p>
        </p:txBody>
      </p:sp>
      <p:sp>
        <p:nvSpPr>
          <p:cNvPr id="10" name="Rectangle 2"/>
          <p:cNvSpPr txBox="1">
            <a:spLocks noChangeArrowheads="1"/>
          </p:cNvSpPr>
          <p:nvPr/>
        </p:nvSpPr>
        <p:spPr bwMode="auto">
          <a:xfrm>
            <a:off x="-26716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Hopeful</a:t>
            </a:r>
          </a:p>
        </p:txBody>
      </p:sp>
      <p:sp>
        <p:nvSpPr>
          <p:cNvPr id="900098" name="Rectangle 2"/>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p:spPr>
        <p:txBody>
          <a:bodyPr anchor="t"/>
          <a:lstStyle/>
          <a:p>
            <a:pPr>
              <a:defRPr/>
            </a:pPr>
            <a:r>
              <a:rPr lang="en-US" sz="8800" b="1" dirty="0">
                <a:effectLst>
                  <a:glow rad="254000">
                    <a:schemeClr val="tx1"/>
                  </a:glow>
                </a:effectLst>
                <a:latin typeface="Arial" charset="0"/>
                <a:ea typeface="ＭＳ Ｐゴシック" charset="0"/>
                <a:cs typeface="ＭＳ Ｐゴシック" charset="0"/>
              </a:rPr>
              <a:t>Be...</a:t>
            </a:r>
          </a:p>
        </p:txBody>
      </p:sp>
      <p:sp>
        <p:nvSpPr>
          <p:cNvPr id="11" name="Rectangle 2"/>
          <p:cNvSpPr txBox="1">
            <a:spLocks noChangeArrowheads="1"/>
          </p:cNvSpPr>
          <p:nvPr/>
        </p:nvSpPr>
        <p:spPr bwMode="auto">
          <a:xfrm>
            <a:off x="2218266"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Disciplined</a:t>
            </a: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Generous</a:t>
            </a:r>
          </a:p>
        </p:txBody>
      </p:sp>
      <p:sp>
        <p:nvSpPr>
          <p:cNvPr id="13" name="Rectangle 2"/>
          <p:cNvSpPr txBox="1">
            <a:spLocks noChangeArrowheads="1"/>
          </p:cNvSpPr>
          <p:nvPr/>
        </p:nvSpPr>
        <p:spPr bwMode="auto">
          <a:xfrm>
            <a:off x="181564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00"/>
                </a:solidFill>
                <a:effectLst>
                  <a:glow rad="254000">
                    <a:srgbClr val="000000"/>
                  </a:glow>
                </a:effectLst>
                <a:latin typeface="Arial" charset="0"/>
                <a:ea typeface="ＭＳ Ｐゴシック" charset="0"/>
                <a:cs typeface="ＭＳ Ｐゴシック" charset="0"/>
              </a:rPr>
              <a:t>Restored</a:t>
            </a: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Just</a:t>
            </a:r>
          </a:p>
        </p:txBody>
      </p:sp>
      <p:sp>
        <p:nvSpPr>
          <p:cNvPr id="15" name="Rectangle 2"/>
          <p:cNvSpPr txBox="1">
            <a:spLocks noChangeArrowheads="1"/>
          </p:cNvSpPr>
          <p:nvPr/>
        </p:nvSpPr>
        <p:spPr bwMode="auto">
          <a:xfrm>
            <a:off x="4474165"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Patient</a:t>
            </a: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Humble</a:t>
            </a:r>
          </a:p>
        </p:txBody>
      </p:sp>
      <p:sp>
        <p:nvSpPr>
          <p:cNvPr id="18" name="Rectangle 2"/>
          <p:cNvSpPr txBox="1">
            <a:spLocks noChangeArrowheads="1"/>
          </p:cNvSpPr>
          <p:nvPr/>
        </p:nvSpPr>
        <p:spPr bwMode="auto">
          <a:xfrm>
            <a:off x="6756398" y="3646116"/>
            <a:ext cx="2442623"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254000">
                    <a:srgbClr val="000000"/>
                  </a:glow>
                </a:effectLst>
                <a:latin typeface="Arial" charset="0"/>
                <a:ea typeface="ＭＳ Ｐゴシック" charset="0"/>
                <a:cs typeface="ＭＳ Ｐゴシック" charset="0"/>
              </a:rPr>
              <a:t>Amazed</a:t>
            </a:r>
          </a:p>
        </p:txBody>
      </p:sp>
    </p:spTree>
    <p:extLst>
      <p:ext uri="{BB962C8B-B14F-4D97-AF65-F5344CB8AC3E}">
        <p14:creationId xmlns:p14="http://schemas.microsoft.com/office/powerpoint/2010/main" val="2635866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P spid="900098" grpId="0"/>
      <p:bldP spid="11" grpId="0"/>
      <p:bldP spid="12" grpId="0"/>
      <p:bldP spid="13" grpId="0"/>
      <p:bldP spid="14" grpId="0"/>
      <p:bldP spid="15" grpId="0"/>
      <p:bldP spid="17" grpId="0"/>
      <p:bldP spid="1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119611"/>
          </a:xfrm>
          <a:effectLst>
            <a:outerShdw blurRad="63500" dist="35921" dir="2700000" algn="ctr" rotWithShape="0">
              <a:schemeClr val="tx2">
                <a:alpha val="74998"/>
              </a:schemeClr>
            </a:outerShdw>
          </a:effectLst>
        </p:spPr>
        <p:txBody>
          <a:bodyPr anchor="t"/>
          <a:lstStyle/>
          <a:p>
            <a:pPr>
              <a:defRPr/>
            </a:pP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Think about this eighteenth day of December, the day when the foundation of the L</a:t>
            </a:r>
            <a:r>
              <a:rPr lang="en-US" sz="2400" b="1" dirty="0">
                <a:effectLst>
                  <a:glow rad="127000">
                    <a:schemeClr val="tx1"/>
                  </a:glow>
                </a:effectLst>
                <a:latin typeface="Arial" charset="0"/>
                <a:ea typeface="ＭＳ Ｐゴシック" charset="0"/>
                <a:cs typeface="ＭＳ Ｐゴシック" charset="0"/>
              </a:rPr>
              <a:t>ORD</a:t>
            </a:r>
            <a:r>
              <a:rPr lang="mr-IN" sz="2400" b="1" dirty="0">
                <a:effectLst>
                  <a:glow rad="127000">
                    <a:schemeClr val="tx1"/>
                  </a:glow>
                </a:effectLst>
                <a:latin typeface="Arial" charset="0"/>
                <a:ea typeface="ＭＳ Ｐゴシック" charset="0"/>
                <a:cs typeface="ＭＳ Ｐゴシック" charset="0"/>
              </a:rPr>
              <a:t>'</a:t>
            </a:r>
            <a:r>
              <a:rPr lang="en-US" sz="2400" b="1" dirty="0">
                <a:effectLst>
                  <a:glow rad="127000">
                    <a:schemeClr val="tx1"/>
                  </a:glow>
                </a:effectLst>
                <a:latin typeface="Arial" charset="0"/>
                <a:ea typeface="ＭＳ Ｐゴシック" charset="0"/>
                <a:cs typeface="ＭＳ Ｐゴシック" charset="0"/>
              </a:rPr>
              <a:t>s</a:t>
            </a:r>
            <a:r>
              <a:rPr lang="en-US" sz="2800" b="1" dirty="0">
                <a:effectLst>
                  <a:glow rad="127000">
                    <a:schemeClr val="tx1"/>
                  </a:glow>
                </a:effectLst>
                <a:latin typeface="Arial" charset="0"/>
                <a:ea typeface="ＭＳ Ｐゴシック" charset="0"/>
                <a:cs typeface="ＭＳ Ｐゴシック" charset="0"/>
              </a:rPr>
              <a:t> Temple was laid. Think carefully.  </a:t>
            </a:r>
            <a:r>
              <a:rPr lang="en-US" sz="2800" b="1" baseline="30000" dirty="0">
                <a:effectLst>
                  <a:glow rad="127000">
                    <a:schemeClr val="tx1"/>
                  </a:glow>
                </a:effectLst>
                <a:latin typeface="Arial" charset="0"/>
                <a:ea typeface="ＭＳ Ｐゴシック" charset="0"/>
                <a:cs typeface="ＭＳ Ｐゴシック" charset="0"/>
              </a:rPr>
              <a:t>19</a:t>
            </a:r>
            <a:r>
              <a:rPr lang="en-US" sz="2800" b="1" dirty="0">
                <a:effectLst>
                  <a:glow rad="127000">
                    <a:schemeClr val="tx1"/>
                  </a:glow>
                </a:effectLst>
                <a:latin typeface="Arial" charset="0"/>
                <a:ea typeface="ＭＳ Ｐゴシック" charset="0"/>
                <a:cs typeface="ＭＳ Ｐゴシック" charset="0"/>
              </a:rPr>
              <a:t>I am giving you a promise now while the seed is still in the barn. You have not yet harvested your grain, and your grapevines, fig trees, pomegranates, and olive trees have not yet produced their crops. But from this day onward I will bless you</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(Haggai 2:18-19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4230278"/>
            <a:ext cx="9144000" cy="2627722"/>
          </a:xfrm>
          <a:prstGeom prst="rect">
            <a:avLst/>
          </a:prstGeom>
        </p:spPr>
      </p:pic>
    </p:spTree>
    <p:extLst>
      <p:ext uri="{BB962C8B-B14F-4D97-AF65-F5344CB8AC3E}">
        <p14:creationId xmlns:p14="http://schemas.microsoft.com/office/powerpoint/2010/main" val="289429311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6"/>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endParaRPr lang="en-US">
              <a:latin typeface="Arial" charset="0"/>
              <a:cs typeface="Arial" charset="0"/>
            </a:endParaRPr>
          </a:p>
        </p:txBody>
      </p:sp>
      <p:pic>
        <p:nvPicPr>
          <p:cNvPr id="160770" name="Picture 1" descr="accusation_24x18_2008_72dpi.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076825" cy="691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4" name="Rectangle 2"/>
          <p:cNvSpPr>
            <a:spLocks noGrp="1" noChangeArrowheads="1"/>
          </p:cNvSpPr>
          <p:nvPr>
            <p:ph type="title"/>
          </p:nvPr>
        </p:nvSpPr>
        <p:spPr>
          <a:xfrm>
            <a:off x="685800" y="44450"/>
            <a:ext cx="7772400" cy="914400"/>
          </a:xfrm>
        </p:spPr>
        <p:txBody>
          <a:bodyPr/>
          <a:lstStyle/>
          <a:p>
            <a:pPr eaLnBrk="1" hangingPunct="1">
              <a:defRPr/>
            </a:pPr>
            <a:r>
              <a:rPr lang="en-US" dirty="0">
                <a:solidFill>
                  <a:srgbClr val="FFFF00"/>
                </a:solidFill>
                <a:latin typeface="Arial"/>
                <a:ea typeface="ＭＳ Ｐゴシック" charset="0"/>
                <a:cs typeface="Arial"/>
              </a:rPr>
              <a:t>Oracle 3: Accusation</a:t>
            </a:r>
            <a:endParaRPr lang="en-US" sz="2400" dirty="0">
              <a:solidFill>
                <a:srgbClr val="FFFF00"/>
              </a:solidFill>
              <a:latin typeface="Arial"/>
              <a:ea typeface="ＭＳ Ｐゴシック" charset="0"/>
              <a:cs typeface="Arial"/>
            </a:endParaRPr>
          </a:p>
        </p:txBody>
      </p:sp>
      <p:sp>
        <p:nvSpPr>
          <p:cNvPr id="160772"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643</a:t>
            </a:r>
          </a:p>
        </p:txBody>
      </p:sp>
      <p:sp>
        <p:nvSpPr>
          <p:cNvPr id="160773" name="Rectangle 3"/>
          <p:cNvSpPr txBox="1">
            <a:spLocks noChangeArrowheads="1"/>
          </p:cNvSpPr>
          <p:nvPr/>
        </p:nvSpPr>
        <p:spPr bwMode="auto">
          <a:xfrm>
            <a:off x="4211638" y="1052736"/>
            <a:ext cx="4968875" cy="574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accent2"/>
              </a:buClr>
              <a:buSzPct val="80000"/>
              <a:buFont typeface="Wingdings" charset="0"/>
              <a:buChar char="l"/>
            </a:pPr>
            <a:r>
              <a:rPr lang="en-US" sz="2800" b="1">
                <a:latin typeface="Arial" charset="0"/>
                <a:cs typeface="Arial" charset="0"/>
              </a:rPr>
              <a:t>The </a:t>
            </a:r>
            <a:r>
              <a:rPr lang="en-US" sz="2800" b="1">
                <a:solidFill>
                  <a:srgbClr val="FFFF00"/>
                </a:solidFill>
                <a:latin typeface="Arial" charset="0"/>
                <a:cs typeface="Arial" charset="0"/>
              </a:rPr>
              <a:t>problem</a:t>
            </a:r>
            <a:r>
              <a:rPr lang="en-US" sz="2800" b="1">
                <a:latin typeface="Arial" charset="0"/>
                <a:cs typeface="Arial" charset="0"/>
              </a:rPr>
              <a:t>: works and offerings are a false trust in human efforts and do not ensure acceptance by the L</a:t>
            </a:r>
            <a:r>
              <a:rPr lang="en-US" b="1">
                <a:latin typeface="Arial" charset="0"/>
                <a:cs typeface="Arial" charset="0"/>
              </a:rPr>
              <a:t>ORD</a:t>
            </a:r>
            <a:r>
              <a:rPr lang="en-US" sz="2800" b="1">
                <a:latin typeface="Arial" charset="0"/>
                <a:cs typeface="Arial" charset="0"/>
              </a:rPr>
              <a:t> (2:10-14). </a:t>
            </a:r>
            <a:br>
              <a:rPr lang="en-US" sz="2800" b="1">
                <a:latin typeface="Arial" charset="0"/>
                <a:cs typeface="Arial" charset="0"/>
              </a:rPr>
            </a:br>
            <a:endParaRPr lang="en-US" sz="2800" b="1">
              <a:latin typeface="Arial" charset="0"/>
              <a:cs typeface="Arial" charset="0"/>
            </a:endParaRPr>
          </a:p>
          <a:p>
            <a:pPr eaLnBrk="1" hangingPunct="1">
              <a:lnSpc>
                <a:spcPct val="90000"/>
              </a:lnSpc>
              <a:spcBef>
                <a:spcPct val="20000"/>
              </a:spcBef>
              <a:buClr>
                <a:schemeClr val="accent2"/>
              </a:buClr>
              <a:buSzPct val="80000"/>
              <a:buFont typeface="Wingdings" charset="0"/>
              <a:buChar char="l"/>
            </a:pPr>
            <a:r>
              <a:rPr lang="en-US" sz="2800" b="1">
                <a:latin typeface="Arial" charset="0"/>
                <a:cs typeface="Arial" charset="0"/>
              </a:rPr>
              <a:t>The </a:t>
            </a:r>
            <a:r>
              <a:rPr lang="en-US" sz="2800" b="1">
                <a:solidFill>
                  <a:srgbClr val="FFFF00"/>
                </a:solidFill>
                <a:latin typeface="Arial" charset="0"/>
                <a:cs typeface="Arial" charset="0"/>
              </a:rPr>
              <a:t>consequences</a:t>
            </a:r>
            <a:r>
              <a:rPr lang="en-US" sz="2800" b="1">
                <a:latin typeface="Arial" charset="0"/>
                <a:cs typeface="Arial" charset="0"/>
              </a:rPr>
              <a:t>: economic shortage (2:16-17).</a:t>
            </a:r>
          </a:p>
          <a:p>
            <a:pPr eaLnBrk="1" hangingPunct="1">
              <a:lnSpc>
                <a:spcPct val="90000"/>
              </a:lnSpc>
              <a:spcBef>
                <a:spcPct val="20000"/>
              </a:spcBef>
              <a:buClr>
                <a:schemeClr val="accent2"/>
              </a:buClr>
              <a:buSzPct val="80000"/>
              <a:buFont typeface="Wingdings" charset="0"/>
              <a:buChar char="l"/>
            </a:pPr>
            <a:endParaRPr lang="en-US" sz="2800" b="1">
              <a:latin typeface="Arial" charset="0"/>
              <a:cs typeface="Arial" charset="0"/>
            </a:endParaRPr>
          </a:p>
          <a:p>
            <a:pPr eaLnBrk="1" hangingPunct="1">
              <a:lnSpc>
                <a:spcPct val="90000"/>
              </a:lnSpc>
              <a:spcBef>
                <a:spcPct val="20000"/>
              </a:spcBef>
              <a:buClr>
                <a:schemeClr val="accent2"/>
              </a:buClr>
              <a:buSzPct val="80000"/>
              <a:buFont typeface="Wingdings" charset="0"/>
              <a:buChar char="l"/>
            </a:pPr>
            <a:r>
              <a:rPr lang="en-US" sz="2800" b="1">
                <a:latin typeface="Arial" charset="0"/>
                <a:cs typeface="Arial" charset="0"/>
              </a:rPr>
              <a:t>The </a:t>
            </a:r>
            <a:r>
              <a:rPr lang="en-US" sz="2800" b="1">
                <a:solidFill>
                  <a:srgbClr val="FFFF00"/>
                </a:solidFill>
                <a:latin typeface="Arial" charset="0"/>
                <a:cs typeface="Arial" charset="0"/>
              </a:rPr>
              <a:t>response</a:t>
            </a:r>
            <a:r>
              <a:rPr lang="en-US" sz="2800" b="1">
                <a:latin typeface="Arial" charset="0"/>
                <a:cs typeface="Arial" charset="0"/>
              </a:rPr>
              <a:t>: The people responded by laying the temple foundation (2:18-19).</a:t>
            </a:r>
            <a:endParaRPr lang="en-GB" sz="2800" b="1">
              <a:latin typeface="Arial" charset="0"/>
              <a:cs typeface="Arial" charset="0"/>
            </a:endParaRPr>
          </a:p>
        </p:txBody>
      </p:sp>
    </p:spTree>
  </p:cSld>
  <p:clrMapOvr>
    <a:masterClrMapping/>
  </p:clrMapOvr>
  <p:transition>
    <p:blinds/>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 does </a:t>
            </a:r>
            <a:r>
              <a:rPr lang="en-US" sz="6600" b="1" i="1" dirty="0">
                <a:effectLst>
                  <a:glow rad="127000">
                    <a:schemeClr val="tx1"/>
                  </a:glow>
                </a:effectLst>
                <a:latin typeface="Arial" charset="0"/>
                <a:ea typeface="ＭＳ Ｐゴシック" charset="0"/>
                <a:cs typeface="ＭＳ Ｐゴシック" charset="0"/>
              </a:rPr>
              <a:t>God</a:t>
            </a:r>
            <a:r>
              <a:rPr lang="en-US" sz="6600" b="1" dirty="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think about your worship?</a:t>
            </a:r>
          </a:p>
        </p:txBody>
      </p:sp>
      <p:pic>
        <p:nvPicPr>
          <p:cNvPr id="3" name="Picture 2"/>
          <p:cNvPicPr>
            <a:picLocks noChangeAspect="1"/>
          </p:cNvPicPr>
          <p:nvPr/>
        </p:nvPicPr>
        <p:blipFill>
          <a:blip r:embed="rId3"/>
          <a:stretch>
            <a:fillRect/>
          </a:stretch>
        </p:blipFill>
        <p:spPr>
          <a:xfrm>
            <a:off x="-2516" y="1988840"/>
            <a:ext cx="9144000" cy="4010526"/>
          </a:xfrm>
          <a:prstGeom prst="rect">
            <a:avLst/>
          </a:prstGeom>
        </p:spPr>
      </p:pic>
    </p:spTree>
    <p:extLst>
      <p:ext uri="{BB962C8B-B14F-4D97-AF65-F5344CB8AC3E}">
        <p14:creationId xmlns:p14="http://schemas.microsoft.com/office/powerpoint/2010/main" val="4422644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restore God</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a:t>
            </a:r>
            <a:br>
              <a:rPr lang="en-US" b="1" dirty="0">
                <a:effectLst>
                  <a:glow rad="127000">
                    <a:schemeClr val="tx1"/>
                  </a:glow>
                </a:effectLst>
                <a:latin typeface="Arial" charset="0"/>
                <a:ea typeface="ＭＳ Ｐゴシック" charset="0"/>
                <a:cs typeface="ＭＳ Ｐゴシック" charset="0"/>
              </a:rPr>
            </a:br>
            <a:r>
              <a:rPr lang="en-US" sz="6000" b="1" dirty="0">
                <a:solidFill>
                  <a:srgbClr val="FFFF00"/>
                </a:solidFill>
                <a:effectLst>
                  <a:glow rad="127000">
                    <a:schemeClr val="tx1"/>
                  </a:glow>
                </a:effectLst>
                <a:latin typeface="Arial" charset="0"/>
                <a:ea typeface="ＭＳ Ｐゴシック" charset="0"/>
                <a:cs typeface="ＭＳ Ｐゴシック" charset="0"/>
              </a:rPr>
              <a:t>BLESSING</a:t>
            </a:r>
            <a:br>
              <a:rPr lang="en-US" sz="60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when you only see his discipline?</a:t>
            </a:r>
          </a:p>
        </p:txBody>
      </p:sp>
    </p:spTree>
    <p:extLst>
      <p:ext uri="{BB962C8B-B14F-4D97-AF65-F5344CB8AC3E}">
        <p14:creationId xmlns:p14="http://schemas.microsoft.com/office/powerpoint/2010/main" val="6889118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e God Of Restoration - Joy! Digital">
            <a:extLst>
              <a:ext uri="{FF2B5EF4-FFF2-40B4-BE49-F238E27FC236}">
                <a16:creationId xmlns:a16="http://schemas.microsoft.com/office/drawing/2014/main" id="{46D65E55-2136-6E1A-7185-F5AE9A5E1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 y="-3801"/>
            <a:ext cx="9137496" cy="6833579"/>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201106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4. Re-envision God</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kingdom</a:t>
            </a:r>
            <a:r>
              <a:rPr lang="en-US" sz="4800" b="1" dirty="0">
                <a:effectLst>
                  <a:glow rad="127000">
                    <a:schemeClr val="tx1"/>
                  </a:glow>
                </a:effectLst>
                <a:latin typeface="Arial" charset="0"/>
                <a:ea typeface="ＭＳ Ｐゴシック" charset="0"/>
                <a:cs typeface="ＭＳ Ｐゴシック" charset="0"/>
              </a:rPr>
              <a:t> (Haggai 2:20-23).</a:t>
            </a:r>
          </a:p>
        </p:txBody>
      </p:sp>
    </p:spTree>
    <p:extLst>
      <p:ext uri="{BB962C8B-B14F-4D97-AF65-F5344CB8AC3E}">
        <p14:creationId xmlns:p14="http://schemas.microsoft.com/office/powerpoint/2010/main" val="411201886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 Will Shake the Earth”: Reading Haggai in Canonical Context | Via Emmaus">
            <a:extLst>
              <a:ext uri="{FF2B5EF4-FFF2-40B4-BE49-F238E27FC236}">
                <a16:creationId xmlns:a16="http://schemas.microsoft.com/office/drawing/2014/main" id="{3DAC81C4-0C7D-25C6-184D-A08489F202B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284" y="29469"/>
            <a:ext cx="9144000" cy="679906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191619"/>
          </a:xfrm>
          <a:effectLst>
            <a:outerShdw blurRad="63500" dist="35921" dir="2700000" algn="ctr" rotWithShape="0">
              <a:schemeClr val="tx2">
                <a:alpha val="74998"/>
              </a:schemeClr>
            </a:outerShdw>
          </a:effectLst>
        </p:spPr>
        <p:txBody>
          <a:bodyPr anchor="t"/>
          <a:lstStyle/>
          <a:p>
            <a:pPr>
              <a:defRPr/>
            </a:pP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On that same day, December 18,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sent this second message to Haggai:  </a:t>
            </a:r>
            <a:r>
              <a:rPr lang="en-US" sz="2800" b="1" baseline="30000" dirty="0">
                <a:effectLst>
                  <a:glow rad="127000">
                    <a:schemeClr val="tx1"/>
                  </a:glow>
                </a:effectLst>
                <a:latin typeface="Arial" charset="0"/>
                <a:ea typeface="ＭＳ Ｐゴシック" charset="0"/>
                <a:cs typeface="ＭＳ Ｐゴシック" charset="0"/>
              </a:rPr>
              <a:t>21</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Tell Zerubbabel, the governor of Judah, that </a:t>
            </a:r>
            <a:r>
              <a:rPr lang="en-US" sz="2800" b="1" dirty="0">
                <a:solidFill>
                  <a:srgbClr val="FFFF00"/>
                </a:solidFill>
                <a:effectLst>
                  <a:glow rad="127000">
                    <a:schemeClr val="tx1"/>
                  </a:glow>
                </a:effectLst>
                <a:latin typeface="Arial" charset="0"/>
                <a:ea typeface="ＭＳ Ｐゴシック" charset="0"/>
                <a:cs typeface="ＭＳ Ｐゴシック" charset="0"/>
              </a:rPr>
              <a:t>I am about to shake the heavens and the earth</a:t>
            </a:r>
            <a:r>
              <a:rPr lang="en-US" sz="2800" b="1" dirty="0">
                <a:effectLst>
                  <a:glow rad="127000">
                    <a:schemeClr val="tx1"/>
                  </a:glow>
                </a:effectLst>
                <a:latin typeface="Arial" charset="0"/>
                <a:ea typeface="ＭＳ Ｐゴシック" charset="0"/>
                <a:cs typeface="ＭＳ Ｐゴシック" charset="0"/>
              </a:rPr>
              <a:t>.  </a:t>
            </a:r>
            <a:r>
              <a:rPr lang="en-US" sz="2800" b="1" baseline="30000" dirty="0">
                <a:effectLst>
                  <a:glow rad="127000">
                    <a:schemeClr val="tx1"/>
                  </a:glow>
                </a:effectLst>
                <a:latin typeface="Arial" charset="0"/>
                <a:ea typeface="ＭＳ Ｐゴシック" charset="0"/>
                <a:cs typeface="ＭＳ Ｐゴシック" charset="0"/>
              </a:rPr>
              <a:t>22</a:t>
            </a:r>
            <a:r>
              <a:rPr lang="en-US" sz="2800" b="1" dirty="0">
                <a:effectLst>
                  <a:glow rad="127000">
                    <a:schemeClr val="tx1"/>
                  </a:glow>
                </a:effectLst>
                <a:latin typeface="Arial" charset="0"/>
                <a:ea typeface="ＭＳ Ｐゴシック" charset="0"/>
                <a:cs typeface="ＭＳ Ｐゴシック" charset="0"/>
              </a:rPr>
              <a:t>I will overthrow royal thrones and destroy the power of foreign kingdoms. I will overturn their chariots and riders. The horses will fall, and their riders will kill each other</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(Haggai 2:20-22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6083851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sz="2000">
              <a:latin typeface="Arial" charset="0"/>
              <a:cs typeface="Arial" charset="0"/>
            </a:endParaRPr>
          </a:p>
        </p:txBody>
      </p:sp>
      <p:sp>
        <p:nvSpPr>
          <p:cNvPr id="160771" name="Text Box 3"/>
          <p:cNvSpPr txBox="1">
            <a:spLocks noChangeArrowheads="1"/>
          </p:cNvSpPr>
          <p:nvPr/>
        </p:nvSpPr>
        <p:spPr bwMode="auto">
          <a:xfrm rot="17055432">
            <a:off x="-146050" y="2838450"/>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Rebuke 1-11</a:t>
            </a:r>
          </a:p>
        </p:txBody>
      </p:sp>
      <p:sp>
        <p:nvSpPr>
          <p:cNvPr id="160772" name="Text Box 4"/>
          <p:cNvSpPr txBox="1">
            <a:spLocks noChangeArrowheads="1"/>
          </p:cNvSpPr>
          <p:nvPr/>
        </p:nvSpPr>
        <p:spPr bwMode="auto">
          <a:xfrm rot="17006968">
            <a:off x="813593" y="2805907"/>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Response 12-15</a:t>
            </a:r>
          </a:p>
        </p:txBody>
      </p:sp>
      <p:sp>
        <p:nvSpPr>
          <p:cNvPr id="160773" name="Text Box 5"/>
          <p:cNvSpPr txBox="1">
            <a:spLocks noChangeArrowheads="1"/>
          </p:cNvSpPr>
          <p:nvPr/>
        </p:nvSpPr>
        <p:spPr bwMode="auto">
          <a:xfrm rot="17020474">
            <a:off x="1537493" y="2621757"/>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Present 1-5 </a:t>
            </a:r>
          </a:p>
        </p:txBody>
      </p:sp>
      <p:sp>
        <p:nvSpPr>
          <p:cNvPr id="160774" name="Text Box 6"/>
          <p:cNvSpPr txBox="1">
            <a:spLocks noChangeArrowheads="1"/>
          </p:cNvSpPr>
          <p:nvPr/>
        </p:nvSpPr>
        <p:spPr bwMode="auto">
          <a:xfrm rot="16969761">
            <a:off x="2454275" y="2695575"/>
            <a:ext cx="38989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a:latin typeface="Arial"/>
                <a:cs typeface="Arial"/>
              </a:rPr>
              <a:t>Future 6-9</a:t>
            </a:r>
            <a:endParaRPr lang="en-US" sz="2800" b="1">
              <a:latin typeface="Arial"/>
              <a:cs typeface="Arial"/>
            </a:endParaRPr>
          </a:p>
        </p:txBody>
      </p:sp>
      <p:sp>
        <p:nvSpPr>
          <p:cNvPr id="160775" name="Text Box 7"/>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First things first </a:t>
            </a:r>
          </a:p>
        </p:txBody>
      </p:sp>
      <p:sp>
        <p:nvSpPr>
          <p:cNvPr id="160776" name="Text Box 8"/>
          <p:cNvSpPr txBox="1">
            <a:spLocks noChangeArrowheads="1"/>
          </p:cNvSpPr>
          <p:nvPr/>
        </p:nvSpPr>
        <p:spPr bwMode="auto">
          <a:xfrm rot="17003057">
            <a:off x="5226050" y="2921000"/>
            <a:ext cx="3530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Global 20-22</a:t>
            </a:r>
          </a:p>
        </p:txBody>
      </p:sp>
      <p:sp>
        <p:nvSpPr>
          <p:cNvPr id="160777" name="Text Box 9"/>
          <p:cNvSpPr txBox="1">
            <a:spLocks noChangeArrowheads="1"/>
          </p:cNvSpPr>
          <p:nvPr/>
        </p:nvSpPr>
        <p:spPr bwMode="auto">
          <a:xfrm rot="16200000">
            <a:off x="-1510506" y="1639094"/>
            <a:ext cx="3935413"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000" b="1">
                <a:latin typeface="Arial"/>
                <a:ea typeface="+mn-ea"/>
                <a:cs typeface="Arial"/>
              </a:rPr>
              <a:t>Haggai</a:t>
            </a:r>
          </a:p>
        </p:txBody>
      </p:sp>
      <p:sp>
        <p:nvSpPr>
          <p:cNvPr id="160779" name="Text Box 11"/>
          <p:cNvSpPr txBox="1">
            <a:spLocks noChangeArrowheads="1"/>
          </p:cNvSpPr>
          <p:nvPr/>
        </p:nvSpPr>
        <p:spPr bwMode="auto">
          <a:xfrm>
            <a:off x="6796088" y="471488"/>
            <a:ext cx="19050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Anticipation 2:20-23</a:t>
            </a:r>
          </a:p>
        </p:txBody>
      </p:sp>
      <p:sp>
        <p:nvSpPr>
          <p:cNvPr id="160780" name="Text Box 12"/>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Building</a:t>
            </a:r>
          </a:p>
        </p:txBody>
      </p:sp>
      <p:sp>
        <p:nvSpPr>
          <p:cNvPr id="160786" name="Line 18"/>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87" name="Text Box 19"/>
          <p:cNvSpPr txBox="1">
            <a:spLocks noChangeArrowheads="1"/>
          </p:cNvSpPr>
          <p:nvPr/>
        </p:nvSpPr>
        <p:spPr bwMode="auto">
          <a:xfrm rot="16200000">
            <a:off x="7356475" y="5238750"/>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520 B. C.</a:t>
            </a:r>
          </a:p>
        </p:txBody>
      </p:sp>
      <p:sp>
        <p:nvSpPr>
          <p:cNvPr id="160788" name="Line 20"/>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89" name="Line 21"/>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90" name="Line 22"/>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91" name="Line 23"/>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92" name="Line 24"/>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93" name="Line 25"/>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94" name="Text Box 26"/>
          <p:cNvSpPr txBox="1">
            <a:spLocks noChangeArrowheads="1"/>
          </p:cNvSpPr>
          <p:nvPr/>
        </p:nvSpPr>
        <p:spPr bwMode="auto">
          <a:xfrm rot="16919465">
            <a:off x="4197350" y="2833688"/>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Blessing 18-19</a:t>
            </a:r>
          </a:p>
        </p:txBody>
      </p:sp>
      <p:sp>
        <p:nvSpPr>
          <p:cNvPr id="160795" name="Line 27"/>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96" name="Line 28"/>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797" name="Text Box 29"/>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Blessings</a:t>
            </a:r>
          </a:p>
        </p:txBody>
      </p:sp>
      <p:sp>
        <p:nvSpPr>
          <p:cNvPr id="160798" name="Rectangle 30"/>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60799" name="Line 31"/>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800" name="Text Box 32"/>
          <p:cNvSpPr txBox="1">
            <a:spLocks noChangeArrowheads="1"/>
          </p:cNvSpPr>
          <p:nvPr/>
        </p:nvSpPr>
        <p:spPr bwMode="auto">
          <a:xfrm>
            <a:off x="16002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Admonition 1:1-15</a:t>
            </a:r>
          </a:p>
        </p:txBody>
      </p:sp>
      <p:sp>
        <p:nvSpPr>
          <p:cNvPr id="160801" name="Text Box 33"/>
          <p:cNvSpPr txBox="1">
            <a:spLocks noChangeArrowheads="1"/>
          </p:cNvSpPr>
          <p:nvPr/>
        </p:nvSpPr>
        <p:spPr bwMode="auto">
          <a:xfrm>
            <a:off x="3457575"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Consolation 2:1-9</a:t>
            </a:r>
          </a:p>
        </p:txBody>
      </p:sp>
      <p:sp>
        <p:nvSpPr>
          <p:cNvPr id="160802" name="Text Box 34"/>
          <p:cNvSpPr txBox="1">
            <a:spLocks noChangeArrowheads="1"/>
          </p:cNvSpPr>
          <p:nvPr/>
        </p:nvSpPr>
        <p:spPr bwMode="auto">
          <a:xfrm>
            <a:off x="51816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Affirmation 2:10-19</a:t>
            </a:r>
          </a:p>
        </p:txBody>
      </p:sp>
      <p:sp>
        <p:nvSpPr>
          <p:cNvPr id="160803" name="Rectangle 35"/>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latin typeface="Arial"/>
              <a:ea typeface="+mn-ea"/>
              <a:cs typeface="Arial"/>
            </a:endParaRPr>
          </a:p>
        </p:txBody>
      </p:sp>
      <p:sp>
        <p:nvSpPr>
          <p:cNvPr id="160804" name="Line 36"/>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805" name="Line 37"/>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0806" name="Text Box 38"/>
          <p:cNvSpPr txBox="1">
            <a:spLocks noChangeArrowheads="1"/>
          </p:cNvSpPr>
          <p:nvPr/>
        </p:nvSpPr>
        <p:spPr bwMode="auto">
          <a:xfrm rot="16953486">
            <a:off x="3359150" y="283527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Blight 10-17</a:t>
            </a:r>
          </a:p>
        </p:txBody>
      </p:sp>
      <p:sp>
        <p:nvSpPr>
          <p:cNvPr id="160807" name="Rectangle 39"/>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cxnSp>
        <p:nvCxnSpPr>
          <p:cNvPr id="164897" name="Straight Connector 40"/>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35" name="Title 34"/>
          <p:cNvSpPr>
            <a:spLocks noGrp="1"/>
          </p:cNvSpPr>
          <p:nvPr>
            <p:ph type="title" idx="4294967295"/>
          </p:nvPr>
        </p:nvSpPr>
        <p:spPr>
          <a:xfrm>
            <a:off x="76200" y="-76200"/>
            <a:ext cx="8915400" cy="588963"/>
          </a:xfrm>
        </p:spPr>
        <p:txBody>
          <a:bodyPr/>
          <a:lstStyle/>
          <a:p>
            <a:pPr>
              <a:defRPr/>
            </a:pPr>
            <a:r>
              <a:rPr lang="en-US" sz="3200">
                <a:latin typeface="Arial"/>
                <a:ea typeface="ＭＳ Ｐゴシック" charset="0"/>
                <a:cs typeface="Arial"/>
              </a:rPr>
              <a:t>Military Victory (2:20-22)</a:t>
            </a:r>
          </a:p>
        </p:txBody>
      </p:sp>
    </p:spTree>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923928" y="29469"/>
            <a:ext cx="5220072" cy="6423867"/>
          </a:xfrm>
          <a:effectLst>
            <a:outerShdw blurRad="63500" dist="35921" dir="2700000" algn="ctr" rotWithShape="0">
              <a:schemeClr val="tx2">
                <a:alpha val="74998"/>
              </a:schemeClr>
            </a:outerShdw>
          </a:effectLst>
        </p:spPr>
        <p:txBody>
          <a:bodyPr anchor="ctr"/>
          <a:lstStyle/>
          <a:p>
            <a:pPr>
              <a:defRPr/>
            </a:pP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But when this happens,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I will honor you, Zerubbabel son of Shealtiel, my servant. I will make you like a signet ring on my finger, says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for I have chosen you. I,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have spoken!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(Haggai 2:23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4970708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4"/>
          <p:cNvSpPr>
            <a:spLocks noChangeArrowheads="1"/>
          </p:cNvSpPr>
          <p:nvPr/>
        </p:nvSpPr>
        <p:spPr bwMode="auto">
          <a:xfrm>
            <a:off x="-71438" y="0"/>
            <a:ext cx="9251951" cy="6884988"/>
          </a:xfrm>
          <a:prstGeom prst="rect">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endParaRPr lang="en-US">
              <a:latin typeface="Arial" charset="0"/>
              <a:cs typeface="Arial" charset="0"/>
            </a:endParaRPr>
          </a:p>
        </p:txBody>
      </p:sp>
      <p:sp>
        <p:nvSpPr>
          <p:cNvPr id="24578" name="Rectangle 2"/>
          <p:cNvSpPr>
            <a:spLocks noGrp="1" noChangeArrowheads="1"/>
          </p:cNvSpPr>
          <p:nvPr>
            <p:ph type="title"/>
          </p:nvPr>
        </p:nvSpPr>
        <p:spPr>
          <a:solidFill>
            <a:schemeClr val="bg1">
              <a:lumMod val="50000"/>
            </a:schemeClr>
          </a:solidFill>
        </p:spPr>
        <p:txBody>
          <a:bodyPr/>
          <a:lstStyle/>
          <a:p>
            <a:pPr eaLnBrk="1" hangingPunct="1">
              <a:defRPr/>
            </a:pPr>
            <a:r>
              <a:rPr lang="en-US" sz="3600" dirty="0">
                <a:latin typeface="Arial"/>
                <a:ea typeface="ＭＳ Ｐゴシック" charset="0"/>
                <a:cs typeface="Arial"/>
              </a:rPr>
              <a:t>Oracle 4: Assurance</a:t>
            </a:r>
          </a:p>
        </p:txBody>
      </p:sp>
      <p:sp>
        <p:nvSpPr>
          <p:cNvPr id="163843" name="Text Box 4"/>
          <p:cNvSpPr txBox="1">
            <a:spLocks noChangeArrowheads="1"/>
          </p:cNvSpPr>
          <p:nvPr/>
        </p:nvSpPr>
        <p:spPr bwMode="auto">
          <a:xfrm>
            <a:off x="8243888"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643</a:t>
            </a:r>
          </a:p>
        </p:txBody>
      </p:sp>
      <p:pic>
        <p:nvPicPr>
          <p:cNvPr id="163844" name="Picture 1" descr="checkmar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11638" y="2347913"/>
            <a:ext cx="4932362" cy="451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3" name="Rectangle 3"/>
          <p:cNvSpPr txBox="1">
            <a:spLocks noChangeArrowheads="1"/>
          </p:cNvSpPr>
          <p:nvPr/>
        </p:nvSpPr>
        <p:spPr bwMode="auto">
          <a:xfrm>
            <a:off x="539750" y="1484313"/>
            <a:ext cx="77724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accent2"/>
              </a:buClr>
              <a:buSzPct val="80000"/>
              <a:buFont typeface="Wingdings" charset="0"/>
              <a:buChar char="l"/>
              <a:defRPr/>
            </a:pPr>
            <a:r>
              <a:rPr lang="en-US" sz="3200" b="1" dirty="0">
                <a:solidFill>
                  <a:schemeClr val="bg1">
                    <a:lumMod val="75000"/>
                  </a:schemeClr>
                </a:solidFill>
                <a:latin typeface="Arial" charset="0"/>
                <a:cs typeface="Arial" charset="0"/>
              </a:rPr>
              <a:t>Again, God will shake the heavens and overthrow the nations (2:20-22)</a:t>
            </a:r>
          </a:p>
          <a:p>
            <a:pPr eaLnBrk="1" hangingPunct="1">
              <a:spcBef>
                <a:spcPct val="20000"/>
              </a:spcBef>
              <a:buClr>
                <a:schemeClr val="accent2"/>
              </a:buClr>
              <a:buSzPct val="80000"/>
              <a:buFont typeface="Wingdings" charset="0"/>
              <a:buNone/>
              <a:defRPr/>
            </a:pPr>
            <a:endParaRPr lang="en-US" sz="3200" b="1" dirty="0">
              <a:solidFill>
                <a:schemeClr val="bg1">
                  <a:lumMod val="75000"/>
                </a:schemeClr>
              </a:solidFill>
              <a:latin typeface="Arial" charset="0"/>
              <a:cs typeface="Arial" charset="0"/>
            </a:endParaRPr>
          </a:p>
          <a:p>
            <a:pPr eaLnBrk="1" hangingPunct="1">
              <a:spcBef>
                <a:spcPct val="20000"/>
              </a:spcBef>
              <a:buClr>
                <a:schemeClr val="accent2"/>
              </a:buClr>
              <a:buSzPct val="80000"/>
              <a:buFont typeface="Wingdings" charset="0"/>
              <a:buChar char="l"/>
              <a:defRPr/>
            </a:pPr>
            <a:r>
              <a:rPr lang="en-US" sz="3200" b="1" dirty="0">
                <a:solidFill>
                  <a:schemeClr val="bg1">
                    <a:lumMod val="75000"/>
                  </a:schemeClr>
                </a:solidFill>
                <a:latin typeface="Arial" charset="0"/>
                <a:cs typeface="Arial" charset="0"/>
              </a:rPr>
              <a:t>He will also exalt the Davidic </a:t>
            </a:r>
            <a:br>
              <a:rPr lang="en-US" sz="3200" b="1" dirty="0">
                <a:solidFill>
                  <a:schemeClr val="bg1">
                    <a:lumMod val="75000"/>
                  </a:schemeClr>
                </a:solidFill>
                <a:latin typeface="Arial" charset="0"/>
                <a:cs typeface="Arial" charset="0"/>
              </a:rPr>
            </a:br>
            <a:r>
              <a:rPr lang="en-US" sz="3200" b="1" dirty="0">
                <a:solidFill>
                  <a:schemeClr val="bg1">
                    <a:lumMod val="75000"/>
                  </a:schemeClr>
                </a:solidFill>
                <a:latin typeface="Arial" charset="0"/>
                <a:cs typeface="Arial" charset="0"/>
              </a:rPr>
              <a:t>line through Zerubbabel </a:t>
            </a:r>
            <a:br>
              <a:rPr lang="en-US" sz="3200" b="1" dirty="0">
                <a:solidFill>
                  <a:schemeClr val="bg1">
                    <a:lumMod val="75000"/>
                  </a:schemeClr>
                </a:solidFill>
                <a:latin typeface="Arial" charset="0"/>
                <a:cs typeface="Arial" charset="0"/>
              </a:rPr>
            </a:br>
            <a:r>
              <a:rPr lang="en-US" sz="3200" b="1" dirty="0">
                <a:solidFill>
                  <a:schemeClr val="bg1">
                    <a:lumMod val="75000"/>
                  </a:schemeClr>
                </a:solidFill>
                <a:latin typeface="Arial" charset="0"/>
                <a:cs typeface="Arial" charset="0"/>
              </a:rPr>
              <a:t>(2:23)</a:t>
            </a:r>
            <a:endParaRPr lang="en-GB" sz="3200" b="1" dirty="0">
              <a:solidFill>
                <a:schemeClr val="bg1">
                  <a:lumMod val="75000"/>
                </a:schemeClr>
              </a:solidFill>
              <a:latin typeface="Arial" charset="0"/>
              <a:cs typeface="Arial" charset="0"/>
            </a:endParaRPr>
          </a:p>
        </p:txBody>
      </p:sp>
    </p:spTree>
  </p:cSld>
  <p:clrMapOvr>
    <a:masterClrMapping/>
  </p:clrMapOvr>
  <p:transition>
    <p:blinds/>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sz="2000">
              <a:latin typeface="Arial" charset="0"/>
              <a:cs typeface="Arial" charset="0"/>
            </a:endParaRPr>
          </a:p>
        </p:txBody>
      </p:sp>
      <p:sp>
        <p:nvSpPr>
          <p:cNvPr id="168963" name="Text Box 3"/>
          <p:cNvSpPr txBox="1">
            <a:spLocks noChangeArrowheads="1"/>
          </p:cNvSpPr>
          <p:nvPr/>
        </p:nvSpPr>
        <p:spPr bwMode="auto">
          <a:xfrm rot="17055432">
            <a:off x="-146050" y="2838450"/>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Rebuke 1-11</a:t>
            </a:r>
          </a:p>
        </p:txBody>
      </p:sp>
      <p:sp>
        <p:nvSpPr>
          <p:cNvPr id="168964" name="Text Box 4"/>
          <p:cNvSpPr txBox="1">
            <a:spLocks noChangeArrowheads="1"/>
          </p:cNvSpPr>
          <p:nvPr/>
        </p:nvSpPr>
        <p:spPr bwMode="auto">
          <a:xfrm rot="17006968">
            <a:off x="813593" y="2805907"/>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Response 12-15</a:t>
            </a:r>
          </a:p>
        </p:txBody>
      </p:sp>
      <p:sp>
        <p:nvSpPr>
          <p:cNvPr id="168965" name="Text Box 5"/>
          <p:cNvSpPr txBox="1">
            <a:spLocks noChangeArrowheads="1"/>
          </p:cNvSpPr>
          <p:nvPr/>
        </p:nvSpPr>
        <p:spPr bwMode="auto">
          <a:xfrm rot="17020474">
            <a:off x="1537493" y="2621757"/>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Present 1-5 </a:t>
            </a:r>
          </a:p>
        </p:txBody>
      </p:sp>
      <p:sp>
        <p:nvSpPr>
          <p:cNvPr id="168966" name="Text Box 6"/>
          <p:cNvSpPr txBox="1">
            <a:spLocks noChangeArrowheads="1"/>
          </p:cNvSpPr>
          <p:nvPr/>
        </p:nvSpPr>
        <p:spPr bwMode="auto">
          <a:xfrm rot="16969761">
            <a:off x="2454275" y="2695575"/>
            <a:ext cx="38989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a:latin typeface="Arial"/>
                <a:cs typeface="Arial"/>
              </a:rPr>
              <a:t>Future 6-9</a:t>
            </a:r>
            <a:endParaRPr lang="en-US" sz="2800" b="1">
              <a:latin typeface="Arial"/>
              <a:cs typeface="Arial"/>
            </a:endParaRPr>
          </a:p>
        </p:txBody>
      </p:sp>
      <p:sp>
        <p:nvSpPr>
          <p:cNvPr id="168967" name="Text Box 7"/>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a:latin typeface="Arial"/>
                <a:ea typeface="+mn-ea"/>
                <a:cs typeface="Arial"/>
              </a:rPr>
              <a:t>First things first </a:t>
            </a:r>
          </a:p>
        </p:txBody>
      </p:sp>
      <p:sp>
        <p:nvSpPr>
          <p:cNvPr id="168968" name="Text Box 8"/>
          <p:cNvSpPr txBox="1">
            <a:spLocks noChangeArrowheads="1"/>
          </p:cNvSpPr>
          <p:nvPr/>
        </p:nvSpPr>
        <p:spPr bwMode="auto">
          <a:xfrm rot="17003057">
            <a:off x="5226050" y="2921000"/>
            <a:ext cx="3530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Global 20-22</a:t>
            </a:r>
          </a:p>
        </p:txBody>
      </p:sp>
      <p:sp>
        <p:nvSpPr>
          <p:cNvPr id="168969" name="Text Box 9"/>
          <p:cNvSpPr txBox="1">
            <a:spLocks noChangeArrowheads="1"/>
          </p:cNvSpPr>
          <p:nvPr/>
        </p:nvSpPr>
        <p:spPr bwMode="auto">
          <a:xfrm rot="16200000">
            <a:off x="-1510506" y="1639094"/>
            <a:ext cx="3935413"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000" b="1">
                <a:latin typeface="Arial"/>
                <a:ea typeface="+mn-ea"/>
                <a:cs typeface="Arial"/>
              </a:rPr>
              <a:t>Haggai</a:t>
            </a:r>
          </a:p>
        </p:txBody>
      </p:sp>
      <p:sp>
        <p:nvSpPr>
          <p:cNvPr id="168970" name="Text Box 10"/>
          <p:cNvSpPr txBox="1">
            <a:spLocks noChangeArrowheads="1"/>
          </p:cNvSpPr>
          <p:nvPr/>
        </p:nvSpPr>
        <p:spPr bwMode="auto">
          <a:xfrm rot="16987485">
            <a:off x="5995987" y="2855913"/>
            <a:ext cx="3667125"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Personal 23</a:t>
            </a:r>
          </a:p>
        </p:txBody>
      </p:sp>
      <p:sp>
        <p:nvSpPr>
          <p:cNvPr id="168971" name="Text Box 11"/>
          <p:cNvSpPr txBox="1">
            <a:spLocks noChangeArrowheads="1"/>
          </p:cNvSpPr>
          <p:nvPr/>
        </p:nvSpPr>
        <p:spPr bwMode="auto">
          <a:xfrm>
            <a:off x="6796088" y="471488"/>
            <a:ext cx="19050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Anticipation 2:20-23</a:t>
            </a:r>
          </a:p>
        </p:txBody>
      </p:sp>
      <p:sp>
        <p:nvSpPr>
          <p:cNvPr id="168972" name="Text Box 12"/>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Building</a:t>
            </a:r>
          </a:p>
        </p:txBody>
      </p:sp>
      <p:sp>
        <p:nvSpPr>
          <p:cNvPr id="168978" name="Line 18"/>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79" name="Text Box 19"/>
          <p:cNvSpPr txBox="1">
            <a:spLocks noChangeArrowheads="1"/>
          </p:cNvSpPr>
          <p:nvPr/>
        </p:nvSpPr>
        <p:spPr bwMode="auto">
          <a:xfrm rot="16200000">
            <a:off x="7356475" y="5238750"/>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520 B. C.</a:t>
            </a:r>
          </a:p>
        </p:txBody>
      </p:sp>
      <p:sp>
        <p:nvSpPr>
          <p:cNvPr id="168980" name="Line 20"/>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1" name="Line 21"/>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2" name="Line 22"/>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3" name="Line 23"/>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4" name="Line 24"/>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5" name="Line 25"/>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6" name="Text Box 26"/>
          <p:cNvSpPr txBox="1">
            <a:spLocks noChangeArrowheads="1"/>
          </p:cNvSpPr>
          <p:nvPr/>
        </p:nvSpPr>
        <p:spPr bwMode="auto">
          <a:xfrm rot="16919465">
            <a:off x="4197350" y="2833688"/>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Blessing 18-19</a:t>
            </a:r>
          </a:p>
        </p:txBody>
      </p:sp>
      <p:sp>
        <p:nvSpPr>
          <p:cNvPr id="168987" name="Line 27"/>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8" name="Line 28"/>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89" name="Text Box 29"/>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b="1">
                <a:latin typeface="Arial"/>
                <a:ea typeface="+mn-ea"/>
                <a:cs typeface="Arial"/>
              </a:rPr>
              <a:t>Blessings</a:t>
            </a:r>
          </a:p>
        </p:txBody>
      </p:sp>
      <p:sp>
        <p:nvSpPr>
          <p:cNvPr id="168990" name="Rectangle 30"/>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68991" name="Line 31"/>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92" name="Text Box 32"/>
          <p:cNvSpPr txBox="1">
            <a:spLocks noChangeArrowheads="1"/>
          </p:cNvSpPr>
          <p:nvPr/>
        </p:nvSpPr>
        <p:spPr bwMode="auto">
          <a:xfrm>
            <a:off x="16002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Admonition 1:1-15</a:t>
            </a:r>
          </a:p>
        </p:txBody>
      </p:sp>
      <p:sp>
        <p:nvSpPr>
          <p:cNvPr id="168993" name="Text Box 33"/>
          <p:cNvSpPr txBox="1">
            <a:spLocks noChangeArrowheads="1"/>
          </p:cNvSpPr>
          <p:nvPr/>
        </p:nvSpPr>
        <p:spPr bwMode="auto">
          <a:xfrm>
            <a:off x="3457575"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Consolation 2:1-9</a:t>
            </a:r>
          </a:p>
        </p:txBody>
      </p:sp>
      <p:sp>
        <p:nvSpPr>
          <p:cNvPr id="168994" name="Text Box 34"/>
          <p:cNvSpPr txBox="1">
            <a:spLocks noChangeArrowheads="1"/>
          </p:cNvSpPr>
          <p:nvPr/>
        </p:nvSpPr>
        <p:spPr bwMode="auto">
          <a:xfrm>
            <a:off x="5181600" y="471488"/>
            <a:ext cx="17526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000" b="1">
                <a:latin typeface="Arial"/>
                <a:ea typeface="+mn-ea"/>
                <a:cs typeface="Arial"/>
              </a:rPr>
              <a:t>Affirmation 2:10-19</a:t>
            </a:r>
          </a:p>
        </p:txBody>
      </p:sp>
      <p:sp>
        <p:nvSpPr>
          <p:cNvPr id="168995" name="Rectangle 35"/>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latin typeface="Arial"/>
              <a:ea typeface="+mn-ea"/>
              <a:cs typeface="Arial"/>
            </a:endParaRPr>
          </a:p>
        </p:txBody>
      </p:sp>
      <p:sp>
        <p:nvSpPr>
          <p:cNvPr id="168996" name="Line 36"/>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97" name="Line 37"/>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68998" name="Text Box 38"/>
          <p:cNvSpPr txBox="1">
            <a:spLocks noChangeArrowheads="1"/>
          </p:cNvSpPr>
          <p:nvPr/>
        </p:nvSpPr>
        <p:spPr bwMode="auto">
          <a:xfrm rot="16953486">
            <a:off x="3359150" y="283527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b="1">
                <a:latin typeface="Arial"/>
                <a:ea typeface="+mn-ea"/>
                <a:cs typeface="Arial"/>
              </a:rPr>
              <a:t>Blight 10-17</a:t>
            </a:r>
          </a:p>
        </p:txBody>
      </p:sp>
      <p:sp>
        <p:nvSpPr>
          <p:cNvPr id="168999" name="Rectangle 39"/>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cxnSp>
        <p:nvCxnSpPr>
          <p:cNvPr id="165922" name="Straight Connector 41"/>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36" name="Title 35"/>
          <p:cNvSpPr>
            <a:spLocks noGrp="1"/>
          </p:cNvSpPr>
          <p:nvPr>
            <p:ph type="title" idx="4294967295"/>
          </p:nvPr>
        </p:nvSpPr>
        <p:spPr>
          <a:xfrm>
            <a:off x="152400" y="-76200"/>
            <a:ext cx="8915400" cy="685800"/>
          </a:xfrm>
        </p:spPr>
        <p:txBody>
          <a:bodyPr/>
          <a:lstStyle/>
          <a:p>
            <a:pPr>
              <a:defRPr/>
            </a:pPr>
            <a:r>
              <a:rPr lang="en-US" sz="3200" dirty="0">
                <a:latin typeface="Arial"/>
                <a:ea typeface="ＭＳ Ｐゴシック" charset="0"/>
                <a:cs typeface="Arial"/>
              </a:rPr>
              <a:t>Zerubbabel Blessed (2:23)</a:t>
            </a:r>
          </a:p>
        </p:txBody>
      </p:sp>
    </p:spTree>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3666"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kumimoji="0" lang="en-US" sz="4000">
                <a:solidFill>
                  <a:schemeClr val="bg1"/>
                </a:solidFill>
                <a:latin typeface="Arial" charset="0"/>
                <a:ea typeface="Osaka" charset="0"/>
                <a:cs typeface="Arial" charset="0"/>
              </a:rPr>
              <a:t>Two 70-Year Exiles</a:t>
            </a:r>
          </a:p>
        </p:txBody>
      </p:sp>
      <p:sp>
        <p:nvSpPr>
          <p:cNvPr id="113667" name="Rectangle 2"/>
          <p:cNvSpPr>
            <a:spLocks noChangeArrowheads="1"/>
          </p:cNvSpPr>
          <p:nvPr/>
        </p:nvSpPr>
        <p:spPr bwMode="auto">
          <a:xfrm>
            <a:off x="5638800" y="35052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FFFFFF"/>
              </a:solidFill>
              <a:latin typeface="Arial" charset="0"/>
              <a:ea typeface="Osaka" charset="0"/>
              <a:cs typeface="Osaka" charset="0"/>
            </a:endParaRPr>
          </a:p>
        </p:txBody>
      </p:sp>
      <p:sp>
        <p:nvSpPr>
          <p:cNvPr id="113668" name="Rectangle 3"/>
          <p:cNvSpPr>
            <a:spLocks noChangeArrowheads="1"/>
          </p:cNvSpPr>
          <p:nvPr/>
        </p:nvSpPr>
        <p:spPr bwMode="auto">
          <a:xfrm>
            <a:off x="0" y="35052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en-US" sz="2000">
              <a:solidFill>
                <a:srgbClr val="FFFFFF"/>
              </a:solidFill>
              <a:latin typeface="Arial" charset="0"/>
              <a:ea typeface="Osaka" charset="0"/>
              <a:cs typeface="Osaka" charset="0"/>
            </a:endParaRPr>
          </a:p>
        </p:txBody>
      </p:sp>
      <p:sp>
        <p:nvSpPr>
          <p:cNvPr id="113669"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ea typeface="Osaka" charset="0"/>
                <a:cs typeface="Osaka" charset="0"/>
              </a:rPr>
              <a:t>560</a:t>
            </a:r>
          </a:p>
        </p:txBody>
      </p:sp>
      <p:sp>
        <p:nvSpPr>
          <p:cNvPr id="14341" name="Rectangle 5"/>
          <p:cNvSpPr>
            <a:spLocks noChangeArrowheads="1"/>
          </p:cNvSpPr>
          <p:nvPr/>
        </p:nvSpPr>
        <p:spPr bwMode="auto">
          <a:xfrm>
            <a:off x="2133600" y="29718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586</a:t>
            </a:r>
          </a:p>
        </p:txBody>
      </p:sp>
      <p:sp>
        <p:nvSpPr>
          <p:cNvPr id="113671" name="WordArt 6"/>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pPr algn="ctr"/>
            <a:r>
              <a:rPr lang="en-US" sz="32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a:ea typeface="Arial"/>
                <a:cs typeface="Arial"/>
              </a:rPr>
              <a:t>Two 70-Year Exiles</a:t>
            </a:r>
          </a:p>
        </p:txBody>
      </p:sp>
      <p:sp>
        <p:nvSpPr>
          <p:cNvPr id="14343" name="Rectangle 7"/>
          <p:cNvSpPr>
            <a:spLocks noChangeArrowheads="1"/>
          </p:cNvSpPr>
          <p:nvPr/>
        </p:nvSpPr>
        <p:spPr bwMode="auto">
          <a:xfrm>
            <a:off x="2590800" y="1524000"/>
            <a:ext cx="2057400" cy="11430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algn="ctr">
              <a:spcBef>
                <a:spcPct val="20000"/>
              </a:spcBef>
              <a:buClr>
                <a:srgbClr val="99CC00"/>
              </a:buClr>
              <a:buSzPct val="110000"/>
              <a:defRPr/>
            </a:pPr>
            <a:r>
              <a:rPr lang="en-US" sz="3200" b="1">
                <a:solidFill>
                  <a:srgbClr val="FFFFFF"/>
                </a:solidFill>
                <a:latin typeface="Arial"/>
                <a:ea typeface="+mn-ea"/>
                <a:cs typeface="Arial"/>
              </a:rPr>
              <a:t>People Exile</a:t>
            </a:r>
          </a:p>
        </p:txBody>
      </p:sp>
      <p:sp>
        <p:nvSpPr>
          <p:cNvPr id="14344" name="Rectangle 8"/>
          <p:cNvSpPr>
            <a:spLocks noChangeArrowheads="1"/>
          </p:cNvSpPr>
          <p:nvPr/>
        </p:nvSpPr>
        <p:spPr bwMode="auto">
          <a:xfrm>
            <a:off x="4114800" y="4114800"/>
            <a:ext cx="2057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en-US" sz="3200" b="1">
                <a:solidFill>
                  <a:srgbClr val="FFFF00"/>
                </a:solidFill>
                <a:latin typeface="Arial" charset="0"/>
                <a:ea typeface="Osaka" charset="0"/>
                <a:cs typeface="Osaka" charset="0"/>
              </a:rPr>
              <a:t>Temple Exile</a:t>
            </a:r>
          </a:p>
        </p:txBody>
      </p:sp>
      <p:sp>
        <p:nvSpPr>
          <p:cNvPr id="14345" name="Rectangle 9"/>
          <p:cNvSpPr>
            <a:spLocks noChangeArrowheads="1"/>
          </p:cNvSpPr>
          <p:nvPr/>
        </p:nvSpPr>
        <p:spPr bwMode="auto">
          <a:xfrm>
            <a:off x="5181600" y="29718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539</a:t>
            </a:r>
          </a:p>
        </p:txBody>
      </p:sp>
      <p:sp>
        <p:nvSpPr>
          <p:cNvPr id="14346" name="Rectangle 10"/>
          <p:cNvSpPr>
            <a:spLocks noChangeArrowheads="1"/>
          </p:cNvSpPr>
          <p:nvPr/>
        </p:nvSpPr>
        <p:spPr bwMode="auto">
          <a:xfrm>
            <a:off x="5867400" y="29718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536</a:t>
            </a:r>
          </a:p>
        </p:txBody>
      </p:sp>
      <p:sp>
        <p:nvSpPr>
          <p:cNvPr id="14347" name="Rectangle 11"/>
          <p:cNvSpPr>
            <a:spLocks noChangeArrowheads="1"/>
          </p:cNvSpPr>
          <p:nvPr/>
        </p:nvSpPr>
        <p:spPr bwMode="auto">
          <a:xfrm>
            <a:off x="7467600" y="29718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516</a:t>
            </a:r>
          </a:p>
        </p:txBody>
      </p:sp>
      <p:sp>
        <p:nvSpPr>
          <p:cNvPr id="14348" name="Rectangle 12"/>
          <p:cNvSpPr>
            <a:spLocks noChangeArrowheads="1"/>
          </p:cNvSpPr>
          <p:nvPr/>
        </p:nvSpPr>
        <p:spPr bwMode="auto">
          <a:xfrm>
            <a:off x="533400" y="29718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00"/>
              </a:buClr>
              <a:buSzPct val="110000"/>
            </a:pPr>
            <a:r>
              <a:rPr lang="en-US" sz="2800">
                <a:solidFill>
                  <a:srgbClr val="FFFFFF"/>
                </a:solidFill>
                <a:latin typeface="Arial" charset="0"/>
                <a:ea typeface="Osaka" charset="0"/>
                <a:cs typeface="Osaka" charset="0"/>
              </a:rPr>
              <a:t>605</a:t>
            </a:r>
          </a:p>
        </p:txBody>
      </p:sp>
      <p:sp>
        <p:nvSpPr>
          <p:cNvPr id="14349" name="Line 13"/>
          <p:cNvSpPr>
            <a:spLocks noChangeShapeType="1"/>
          </p:cNvSpPr>
          <p:nvPr/>
        </p:nvSpPr>
        <p:spPr bwMode="auto">
          <a:xfrm>
            <a:off x="990600" y="26670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eaLnBrk="0" hangingPunct="0">
              <a:defRPr/>
            </a:pPr>
            <a:endParaRPr lang="en-US" sz="2000">
              <a:solidFill>
                <a:srgbClr val="FFFFFF"/>
              </a:solidFill>
              <a:latin typeface="Arial"/>
              <a:ea typeface="+mn-ea"/>
              <a:cs typeface="Arial"/>
            </a:endParaRPr>
          </a:p>
        </p:txBody>
      </p:sp>
      <p:sp>
        <p:nvSpPr>
          <p:cNvPr id="14350" name="Line 14"/>
          <p:cNvSpPr>
            <a:spLocks noChangeShapeType="1"/>
          </p:cNvSpPr>
          <p:nvPr/>
        </p:nvSpPr>
        <p:spPr bwMode="auto">
          <a:xfrm>
            <a:off x="2590800" y="4191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4" descr="26784_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7380312" cy="6927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Rectangle 2"/>
          <p:cNvSpPr>
            <a:spLocks noGrp="1" noChangeArrowheads="1"/>
          </p:cNvSpPr>
          <p:nvPr>
            <p:ph type="ctrTitle"/>
          </p:nvPr>
        </p:nvSpPr>
        <p:spPr>
          <a:xfrm>
            <a:off x="5105400" y="762000"/>
            <a:ext cx="3960813" cy="2209800"/>
          </a:xfrm>
        </p:spPr>
        <p:txBody>
          <a:bodyPr/>
          <a:lstStyle/>
          <a:p>
            <a:pPr eaLnBrk="1" hangingPunct="1">
              <a:defRPr/>
            </a:pPr>
            <a:r>
              <a:rPr lang="en-US" sz="6000">
                <a:effectLst/>
                <a:latin typeface="Arial" charset="0"/>
                <a:ea typeface="ＭＳ Ｐゴシック" charset="0"/>
                <a:cs typeface="ＭＳ Ｐゴシック" charset="0"/>
              </a:rPr>
              <a:t>The Signet Ring</a:t>
            </a:r>
            <a:endParaRPr lang="en-US">
              <a:latin typeface="Arial" charset="0"/>
              <a:ea typeface="ＭＳ Ｐゴシック" charset="0"/>
              <a:cs typeface="ＭＳ Ｐゴシック" charset="0"/>
            </a:endParaRPr>
          </a:p>
        </p:txBody>
      </p:sp>
      <p:pic>
        <p:nvPicPr>
          <p:cNvPr id="173059" name="Picture 6" descr="images"/>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5397500" y="4240213"/>
            <a:ext cx="3746500" cy="261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152400" y="4648200"/>
            <a:ext cx="5105400" cy="20574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ctr"/>
          <a:lstStyle/>
          <a:p>
            <a:pPr algn="ctr">
              <a:spcBef>
                <a:spcPct val="20000"/>
              </a:spcBef>
              <a:buClr>
                <a:schemeClr val="accent2"/>
              </a:buClr>
              <a:buSzPct val="80000"/>
              <a:buFont typeface="Wingdings" pitchFamily="-107" charset="2"/>
              <a:buNone/>
              <a:defRPr/>
            </a:pPr>
            <a:r>
              <a:rPr lang="en-US" sz="3200" b="1" kern="0" dirty="0">
                <a:latin typeface="Arial" pitchFamily="-107" charset="0"/>
                <a:ea typeface="ＭＳ Ｐゴシック" pitchFamily="-107" charset="-128"/>
                <a:cs typeface="Arial"/>
              </a:rPr>
              <a:t>Impression from a Welsh signet ring found at Raglan, 15th century</a:t>
            </a:r>
          </a:p>
        </p:txBody>
      </p:sp>
    </p:spTree>
  </p:cSld>
  <p:clrMapOvr>
    <a:masterClrMapping/>
  </p:clrMapOvr>
  <p:transition>
    <p:blinds/>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a:off x="-72008" y="0"/>
            <a:ext cx="9252520" cy="6885384"/>
          </a:xfrm>
          <a:prstGeom prst="rect">
            <a:avLst/>
          </a:prstGeom>
          <a:gradFill flip="none" rotWithShape="1">
            <a:gsLst>
              <a:gs pos="0">
                <a:srgbClr val="660066"/>
              </a:gs>
              <a:gs pos="100000">
                <a:schemeClr val="bg2"/>
              </a:gs>
            </a:gsLst>
            <a:path path="circle">
              <a:fillToRect l="50000" t="50000" r="50000" b="50000"/>
            </a:path>
            <a:tileRect/>
          </a:gradFill>
          <a:ln w="9525" cap="flat" cmpd="sng" algn="ctr">
            <a:noFill/>
            <a:prstDash val="solid"/>
            <a:round/>
            <a:headEnd type="none" w="med" len="med"/>
            <a:tailEnd type="none" w="med" len="med"/>
          </a:ln>
          <a:effectLst/>
        </p:spPr>
        <p:txBody>
          <a:bodyPr wrap="none"/>
          <a:lstStyle/>
          <a:p>
            <a:pPr>
              <a:defRPr/>
            </a:pPr>
            <a:endParaRPr lang="en-US">
              <a:latin typeface="Arial"/>
              <a:cs typeface="Arial"/>
            </a:endParaRPr>
          </a:p>
        </p:txBody>
      </p:sp>
      <p:grpSp>
        <p:nvGrpSpPr>
          <p:cNvPr id="2" name="Group 28"/>
          <p:cNvGrpSpPr>
            <a:grpSpLocks/>
          </p:cNvGrpSpPr>
          <p:nvPr/>
        </p:nvGrpSpPr>
        <p:grpSpPr bwMode="auto">
          <a:xfrm>
            <a:off x="1371600" y="3886200"/>
            <a:ext cx="3048000" cy="2063750"/>
            <a:chOff x="864" y="2448"/>
            <a:chExt cx="1920" cy="960"/>
          </a:xfrm>
        </p:grpSpPr>
        <p:sp>
          <p:nvSpPr>
            <p:cNvPr id="175134" name="Line 17"/>
            <p:cNvSpPr>
              <a:spLocks noChangeShapeType="1"/>
            </p:cNvSpPr>
            <p:nvPr/>
          </p:nvSpPr>
          <p:spPr bwMode="auto">
            <a:xfrm flipV="1">
              <a:off x="912" y="2448"/>
              <a:ext cx="1872" cy="96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135" name="Line 15"/>
            <p:cNvSpPr>
              <a:spLocks noChangeShapeType="1"/>
            </p:cNvSpPr>
            <p:nvPr/>
          </p:nvSpPr>
          <p:spPr bwMode="auto">
            <a:xfrm>
              <a:off x="864" y="2448"/>
              <a:ext cx="1824" cy="96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97282" name="Rectangle 2"/>
          <p:cNvSpPr>
            <a:spLocks noGrp="1" noChangeArrowheads="1"/>
          </p:cNvSpPr>
          <p:nvPr>
            <p:ph type="title"/>
          </p:nvPr>
        </p:nvSpPr>
        <p:spPr>
          <a:xfrm>
            <a:off x="182563" y="0"/>
            <a:ext cx="6477000" cy="914400"/>
          </a:xfrm>
        </p:spPr>
        <p:txBody>
          <a:bodyPr/>
          <a:lstStyle/>
          <a:p>
            <a:pPr eaLnBrk="1" hangingPunct="1">
              <a:defRPr/>
            </a:pPr>
            <a:r>
              <a:rPr lang="en-US" dirty="0">
                <a:latin typeface="Arial" charset="0"/>
                <a:ea typeface="ＭＳ Ｐゴシック" charset="0"/>
                <a:cs typeface="Arial" charset="0"/>
              </a:rPr>
              <a:t>Zerubbabel</a:t>
            </a:r>
            <a:r>
              <a:rPr lang="mr-IN" dirty="0">
                <a:latin typeface="Arial" charset="0"/>
                <a:ea typeface="ＭＳ Ｐゴシック" charset="0"/>
                <a:cs typeface="Arial" charset="0"/>
              </a:rPr>
              <a:t>'</a:t>
            </a:r>
            <a:r>
              <a:rPr lang="en-US" dirty="0">
                <a:latin typeface="Arial" charset="0"/>
                <a:ea typeface="ＭＳ Ｐゴシック" charset="0"/>
                <a:cs typeface="Arial" charset="0"/>
              </a:rPr>
              <a:t>s Authority</a:t>
            </a:r>
          </a:p>
        </p:txBody>
      </p:sp>
      <p:sp>
        <p:nvSpPr>
          <p:cNvPr id="175110" name="Rectangle 5"/>
          <p:cNvSpPr>
            <a:spLocks noChangeArrowheads="1"/>
          </p:cNvSpPr>
          <p:nvPr/>
        </p:nvSpPr>
        <p:spPr bwMode="auto">
          <a:xfrm>
            <a:off x="228600" y="752475"/>
            <a:ext cx="8763000" cy="193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hangingPunct="0"/>
            <a:r>
              <a:rPr lang="en-GB" altLang="zh-CN" b="1">
                <a:latin typeface="Arial" charset="0"/>
                <a:cs typeface="Arial" charset="0"/>
              </a:rPr>
              <a:t>Haggai portrayed the Messiah when God said to Zerubbabel, </a:t>
            </a:r>
            <a:r>
              <a:rPr lang="mr-IN" altLang="zh-CN" b="1">
                <a:latin typeface="Arial" charset="0"/>
                <a:cs typeface="Arial" charset="0"/>
              </a:rPr>
              <a:t>"</a:t>
            </a:r>
            <a:r>
              <a:rPr lang="en-GB" altLang="zh-CN" b="1">
                <a:latin typeface="Arial" charset="0"/>
                <a:cs typeface="Arial" charset="0"/>
              </a:rPr>
              <a:t>I will make you like my signet ring, for I have chosen you</a:t>
            </a:r>
            <a:r>
              <a:rPr lang="mr-IN" altLang="zh-CN" b="1">
                <a:latin typeface="Arial" charset="0"/>
                <a:cs typeface="Arial" charset="0"/>
              </a:rPr>
              <a:t>"</a:t>
            </a:r>
            <a:r>
              <a:rPr lang="en-GB" altLang="zh-CN" b="1">
                <a:latin typeface="Arial" charset="0"/>
                <a:cs typeface="Arial" charset="0"/>
              </a:rPr>
              <a:t> (2:23).  As a signet ring denoted authority, so Zerubbabel became the center of the Messianic line where both Joseph and Mary</a:t>
            </a:r>
            <a:r>
              <a:rPr lang="mr-IN" altLang="zh-CN" b="1">
                <a:latin typeface="Arial" charset="0"/>
                <a:cs typeface="Arial" charset="0"/>
              </a:rPr>
              <a:t>'</a:t>
            </a:r>
            <a:r>
              <a:rPr lang="en-GB" altLang="zh-CN" b="1">
                <a:latin typeface="Arial" charset="0"/>
                <a:cs typeface="Arial" charset="0"/>
              </a:rPr>
              <a:t>s lines merged:</a:t>
            </a:r>
          </a:p>
        </p:txBody>
      </p:sp>
      <p:sp>
        <p:nvSpPr>
          <p:cNvPr id="175111" name="Rectangle 6"/>
          <p:cNvSpPr>
            <a:spLocks noChangeArrowheads="1"/>
          </p:cNvSpPr>
          <p:nvPr/>
        </p:nvSpPr>
        <p:spPr bwMode="auto">
          <a:xfrm>
            <a:off x="5562600" y="2579688"/>
            <a:ext cx="3429000" cy="364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en-GB" altLang="zh-CN" sz="2100" b="1" i="1">
                <a:latin typeface="Arial" charset="0"/>
                <a:cs typeface="Arial" charset="0"/>
              </a:rPr>
              <a:t>In both genealogies the father of Zerubbabel is Shealtiel, but each genealogy follows a different son of Zerubbabel until they end with Joseph and Mary.  This makes Zerubbabel and his father the common link in each lineage.</a:t>
            </a:r>
            <a:endParaRPr lang="en-GB" altLang="zh-CN" sz="4400" b="1" i="1">
              <a:latin typeface="Arial" charset="0"/>
              <a:cs typeface="Arial" charset="0"/>
            </a:endParaRPr>
          </a:p>
        </p:txBody>
      </p:sp>
      <p:sp>
        <p:nvSpPr>
          <p:cNvPr id="175112" name="Text Box 7"/>
          <p:cNvSpPr txBox="1">
            <a:spLocks noChangeArrowheads="1"/>
          </p:cNvSpPr>
          <p:nvPr/>
        </p:nvSpPr>
        <p:spPr bwMode="auto">
          <a:xfrm>
            <a:off x="5897563" y="6384925"/>
            <a:ext cx="32051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altLang="zh-CN" sz="2000" i="1">
                <a:latin typeface="Geneva" charset="0"/>
                <a:cs typeface="Geneva" charset="0"/>
              </a:rPr>
              <a:t>Talk Thru the Bible</a:t>
            </a:r>
            <a:r>
              <a:rPr lang="en-GB" altLang="zh-CN" sz="2000">
                <a:latin typeface="Geneva" charset="0"/>
                <a:cs typeface="Geneva" charset="0"/>
              </a:rPr>
              <a:t>, 285</a:t>
            </a:r>
            <a:endParaRPr lang="en-US" sz="2000">
              <a:latin typeface="Geneva" charset="0"/>
              <a:cs typeface="Geneva" charset="0"/>
            </a:endParaRPr>
          </a:p>
        </p:txBody>
      </p:sp>
      <p:sp>
        <p:nvSpPr>
          <p:cNvPr id="175113" name="Text Box 8"/>
          <p:cNvSpPr txBox="1">
            <a:spLocks noChangeArrowheads="1"/>
          </p:cNvSpPr>
          <p:nvPr/>
        </p:nvSpPr>
        <p:spPr bwMode="auto">
          <a:xfrm>
            <a:off x="8382000" y="2698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647</a:t>
            </a:r>
          </a:p>
        </p:txBody>
      </p:sp>
      <p:sp>
        <p:nvSpPr>
          <p:cNvPr id="97289" name="Text Box 9"/>
          <p:cNvSpPr txBox="1">
            <a:spLocks noChangeArrowheads="1"/>
          </p:cNvSpPr>
          <p:nvPr/>
        </p:nvSpPr>
        <p:spPr bwMode="auto">
          <a:xfrm>
            <a:off x="2478088" y="2667000"/>
            <a:ext cx="10223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David</a:t>
            </a:r>
          </a:p>
        </p:txBody>
      </p:sp>
      <p:grpSp>
        <p:nvGrpSpPr>
          <p:cNvPr id="3" name="Group 32"/>
          <p:cNvGrpSpPr>
            <a:grpSpLocks/>
          </p:cNvGrpSpPr>
          <p:nvPr/>
        </p:nvGrpSpPr>
        <p:grpSpPr bwMode="auto">
          <a:xfrm>
            <a:off x="685800" y="3429000"/>
            <a:ext cx="4581525" cy="473075"/>
            <a:chOff x="432" y="2160"/>
            <a:chExt cx="2886" cy="298"/>
          </a:xfrm>
        </p:grpSpPr>
        <p:sp>
          <p:nvSpPr>
            <p:cNvPr id="175132" name="Text Box 10"/>
            <p:cNvSpPr txBox="1">
              <a:spLocks noChangeArrowheads="1"/>
            </p:cNvSpPr>
            <p:nvPr/>
          </p:nvSpPr>
          <p:spPr bwMode="auto">
            <a:xfrm>
              <a:off x="432" y="2160"/>
              <a:ext cx="946"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Solomon</a:t>
              </a:r>
            </a:p>
          </p:txBody>
        </p:sp>
        <p:sp>
          <p:nvSpPr>
            <p:cNvPr id="175133" name="Text Box 11"/>
            <p:cNvSpPr txBox="1">
              <a:spLocks noChangeArrowheads="1"/>
            </p:cNvSpPr>
            <p:nvPr/>
          </p:nvSpPr>
          <p:spPr bwMode="auto">
            <a:xfrm>
              <a:off x="2544" y="2160"/>
              <a:ext cx="774" cy="2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Nathan</a:t>
              </a:r>
            </a:p>
          </p:txBody>
        </p:sp>
      </p:grpSp>
      <p:grpSp>
        <p:nvGrpSpPr>
          <p:cNvPr id="4" name="Group 31"/>
          <p:cNvGrpSpPr>
            <a:grpSpLocks/>
          </p:cNvGrpSpPr>
          <p:nvPr/>
        </p:nvGrpSpPr>
        <p:grpSpPr bwMode="auto">
          <a:xfrm>
            <a:off x="801688" y="5649913"/>
            <a:ext cx="4335462" cy="461962"/>
            <a:chOff x="505" y="3350"/>
            <a:chExt cx="2731" cy="291"/>
          </a:xfrm>
        </p:grpSpPr>
        <p:sp>
          <p:nvSpPr>
            <p:cNvPr id="175130" name="Text Box 12"/>
            <p:cNvSpPr txBox="1">
              <a:spLocks noChangeArrowheads="1"/>
            </p:cNvSpPr>
            <p:nvPr/>
          </p:nvSpPr>
          <p:spPr bwMode="auto">
            <a:xfrm>
              <a:off x="505" y="3350"/>
              <a:ext cx="79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Joseph</a:t>
              </a:r>
            </a:p>
          </p:txBody>
        </p:sp>
        <p:sp>
          <p:nvSpPr>
            <p:cNvPr id="175131" name="Text Box 13"/>
            <p:cNvSpPr txBox="1">
              <a:spLocks noChangeArrowheads="1"/>
            </p:cNvSpPr>
            <p:nvPr/>
          </p:nvSpPr>
          <p:spPr bwMode="auto">
            <a:xfrm>
              <a:off x="2659" y="3350"/>
              <a:ext cx="577"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Mary</a:t>
              </a:r>
            </a:p>
          </p:txBody>
        </p:sp>
      </p:grpSp>
      <p:sp>
        <p:nvSpPr>
          <p:cNvPr id="97296" name="Text Box 16"/>
          <p:cNvSpPr txBox="1">
            <a:spLocks noChangeArrowheads="1"/>
          </p:cNvSpPr>
          <p:nvPr/>
        </p:nvSpPr>
        <p:spPr bwMode="auto">
          <a:xfrm>
            <a:off x="2476500" y="6351588"/>
            <a:ext cx="10572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Jesus</a:t>
            </a:r>
          </a:p>
        </p:txBody>
      </p:sp>
      <p:grpSp>
        <p:nvGrpSpPr>
          <p:cNvPr id="5" name="Group 27"/>
          <p:cNvGrpSpPr>
            <a:grpSpLocks/>
          </p:cNvGrpSpPr>
          <p:nvPr/>
        </p:nvGrpSpPr>
        <p:grpSpPr bwMode="auto">
          <a:xfrm>
            <a:off x="1905000" y="6122988"/>
            <a:ext cx="2286000" cy="304800"/>
            <a:chOff x="1200" y="3648"/>
            <a:chExt cx="1440" cy="192"/>
          </a:xfrm>
        </p:grpSpPr>
        <p:sp>
          <p:nvSpPr>
            <p:cNvPr id="175128" name="Line 18"/>
            <p:cNvSpPr>
              <a:spLocks noChangeShapeType="1"/>
            </p:cNvSpPr>
            <p:nvPr/>
          </p:nvSpPr>
          <p:spPr bwMode="auto">
            <a:xfrm>
              <a:off x="1200" y="3648"/>
              <a:ext cx="384"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129" name="Line 19"/>
            <p:cNvSpPr>
              <a:spLocks noChangeShapeType="1"/>
            </p:cNvSpPr>
            <p:nvPr/>
          </p:nvSpPr>
          <p:spPr bwMode="auto">
            <a:xfrm flipV="1">
              <a:off x="2256" y="3648"/>
              <a:ext cx="384"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 name="Group 26"/>
          <p:cNvGrpSpPr>
            <a:grpSpLocks/>
          </p:cNvGrpSpPr>
          <p:nvPr/>
        </p:nvGrpSpPr>
        <p:grpSpPr bwMode="auto">
          <a:xfrm>
            <a:off x="1752600" y="3124200"/>
            <a:ext cx="2362200" cy="304800"/>
            <a:chOff x="1104" y="1968"/>
            <a:chExt cx="1488" cy="192"/>
          </a:xfrm>
        </p:grpSpPr>
        <p:sp>
          <p:nvSpPr>
            <p:cNvPr id="175126" name="Line 24"/>
            <p:cNvSpPr>
              <a:spLocks noChangeShapeType="1"/>
            </p:cNvSpPr>
            <p:nvPr/>
          </p:nvSpPr>
          <p:spPr bwMode="auto">
            <a:xfrm flipH="1">
              <a:off x="1104" y="1968"/>
              <a:ext cx="384"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127" name="Line 25"/>
            <p:cNvSpPr>
              <a:spLocks noChangeShapeType="1"/>
            </p:cNvSpPr>
            <p:nvPr/>
          </p:nvSpPr>
          <p:spPr bwMode="auto">
            <a:xfrm flipH="1" flipV="1">
              <a:off x="2208" y="1968"/>
              <a:ext cx="384"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7" name="Group 30"/>
          <p:cNvGrpSpPr>
            <a:grpSpLocks/>
          </p:cNvGrpSpPr>
          <p:nvPr/>
        </p:nvGrpSpPr>
        <p:grpSpPr bwMode="auto">
          <a:xfrm>
            <a:off x="1979613" y="3860800"/>
            <a:ext cx="1843087" cy="2020888"/>
            <a:chOff x="1296" y="2176"/>
            <a:chExt cx="1161" cy="1273"/>
          </a:xfrm>
        </p:grpSpPr>
        <p:pic>
          <p:nvPicPr>
            <p:cNvPr id="175123" name="Picture 14" descr="images"/>
            <p:cNvPicPr>
              <a:picLocks noChangeAspect="1" noChangeArrowheads="1"/>
            </p:cNvPicPr>
            <p:nvPr/>
          </p:nvPicPr>
          <p:blipFill>
            <a:blip r:embed="rId2" cstate="screen">
              <a:lum bright="-6000"/>
              <a:extLst>
                <a:ext uri="{28A0092B-C50C-407E-A947-70E740481C1C}">
                  <a14:useLocalDpi xmlns:a14="http://schemas.microsoft.com/office/drawing/2010/main"/>
                </a:ext>
              </a:extLst>
            </a:blip>
            <a:srcRect/>
            <a:stretch>
              <a:fillRect/>
            </a:stretch>
          </p:blipFill>
          <p:spPr bwMode="auto">
            <a:xfrm>
              <a:off x="1336" y="2448"/>
              <a:ext cx="1056" cy="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309" name="Text Box 29"/>
            <p:cNvSpPr txBox="1">
              <a:spLocks noChangeArrowheads="1"/>
            </p:cNvSpPr>
            <p:nvPr/>
          </p:nvSpPr>
          <p:spPr bwMode="auto">
            <a:xfrm>
              <a:off x="1296" y="3158"/>
              <a:ext cx="1161" cy="29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50000"/>
                </a:spcBef>
                <a:defRPr/>
              </a:pPr>
              <a:r>
                <a:rPr lang="en-US" b="1" dirty="0">
                  <a:latin typeface="Arial"/>
                  <a:ea typeface="+mn-ea"/>
                  <a:cs typeface="Arial"/>
                </a:rPr>
                <a:t>Zerubbabel</a:t>
              </a:r>
            </a:p>
          </p:txBody>
        </p:sp>
        <p:sp>
          <p:nvSpPr>
            <p:cNvPr id="29" name="Text Box 29"/>
            <p:cNvSpPr txBox="1">
              <a:spLocks noChangeArrowheads="1"/>
            </p:cNvSpPr>
            <p:nvPr/>
          </p:nvSpPr>
          <p:spPr bwMode="auto">
            <a:xfrm>
              <a:off x="1425" y="2176"/>
              <a:ext cx="914" cy="29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50000"/>
                </a:spcBef>
                <a:defRPr/>
              </a:pPr>
              <a:r>
                <a:rPr lang="en-US" b="1" dirty="0">
                  <a:latin typeface="Arial"/>
                  <a:ea typeface="+mn-ea"/>
                  <a:cs typeface="Arial"/>
                </a:rPr>
                <a:t>Shealtiel</a:t>
              </a:r>
            </a:p>
          </p:txBody>
        </p:sp>
      </p:grpSp>
      <p:sp>
        <p:nvSpPr>
          <p:cNvPr id="97313" name="Text Box 33"/>
          <p:cNvSpPr txBox="1">
            <a:spLocks noChangeArrowheads="1"/>
          </p:cNvSpPr>
          <p:nvPr/>
        </p:nvSpPr>
        <p:spPr bwMode="auto">
          <a:xfrm>
            <a:off x="457200" y="4419600"/>
            <a:ext cx="14033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latin typeface="Arial" charset="0"/>
                <a:cs typeface="Arial" charset="0"/>
              </a:rPr>
              <a:t>(Matt. 1:12)</a:t>
            </a:r>
          </a:p>
        </p:txBody>
      </p:sp>
      <p:sp>
        <p:nvSpPr>
          <p:cNvPr id="97314" name="Text Box 34"/>
          <p:cNvSpPr txBox="1">
            <a:spLocks noChangeArrowheads="1"/>
          </p:cNvSpPr>
          <p:nvPr/>
        </p:nvSpPr>
        <p:spPr bwMode="auto">
          <a:xfrm>
            <a:off x="3810000" y="4419600"/>
            <a:ext cx="14033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latin typeface="Arial" charset="0"/>
                <a:cs typeface="Arial" charset="0"/>
              </a:rPr>
              <a:t>(Luke 3:27)</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289"/>
                                        </p:tgtEl>
                                        <p:attrNameLst>
                                          <p:attrName>style.visibility</p:attrName>
                                        </p:attrNameLst>
                                      </p:cBhvr>
                                      <p:to>
                                        <p:strVal val="visible"/>
                                      </p:to>
                                    </p:set>
                                    <p:animEffect transition="in" filter="wipe(up)">
                                      <p:cBhvr>
                                        <p:cTn id="7" dur="500"/>
                                        <p:tgtEl>
                                          <p:spTgt spid="972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up)">
                                      <p:cBhvr>
                                        <p:cTn id="26" dur="500"/>
                                        <p:tgtEl>
                                          <p:spTgt spid="2"/>
                                        </p:tgtEl>
                                      </p:cBhvr>
                                    </p:animEffect>
                                  </p:childTnLst>
                                </p:cTn>
                              </p:par>
                            </p:childTnLst>
                          </p:cTn>
                        </p:par>
                        <p:par>
                          <p:cTn id="27" fill="hold" nodeType="afterGroup">
                            <p:stCondLst>
                              <p:cond delay="500"/>
                            </p:stCondLst>
                            <p:childTnLst>
                              <p:par>
                                <p:cTn id="28" presetID="22" presetClass="entr" presetSubtype="1"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97313"/>
                                        </p:tgtEl>
                                        <p:attrNameLst>
                                          <p:attrName>style.visibility</p:attrName>
                                        </p:attrNameLst>
                                      </p:cBhvr>
                                      <p:to>
                                        <p:strVal val="visible"/>
                                      </p:to>
                                    </p:set>
                                    <p:animEffect transition="in" filter="wipe(up)">
                                      <p:cBhvr>
                                        <p:cTn id="35" dur="500"/>
                                        <p:tgtEl>
                                          <p:spTgt spid="9731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97314"/>
                                        </p:tgtEl>
                                        <p:attrNameLst>
                                          <p:attrName>style.visibility</p:attrName>
                                        </p:attrNameLst>
                                      </p:cBhvr>
                                      <p:to>
                                        <p:strVal val="visible"/>
                                      </p:to>
                                    </p:set>
                                    <p:animEffect transition="in" filter="wipe(up)">
                                      <p:cBhvr>
                                        <p:cTn id="40" dur="500"/>
                                        <p:tgtEl>
                                          <p:spTgt spid="9731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up)">
                                      <p:cBhvr>
                                        <p:cTn id="45" dur="500"/>
                                        <p:tgtEl>
                                          <p:spTgt spid="5"/>
                                        </p:tgtEl>
                                      </p:cBhvr>
                                    </p:animEffect>
                                  </p:childTnLst>
                                </p:cTn>
                              </p:par>
                            </p:childTnLst>
                          </p:cTn>
                        </p:par>
                        <p:par>
                          <p:cTn id="46" fill="hold" nodeType="afterGroup">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97296"/>
                                        </p:tgtEl>
                                        <p:attrNameLst>
                                          <p:attrName>style.visibility</p:attrName>
                                        </p:attrNameLst>
                                      </p:cBhvr>
                                      <p:to>
                                        <p:strVal val="visible"/>
                                      </p:to>
                                    </p:set>
                                    <p:animEffect transition="in" filter="wipe(up)">
                                      <p:cBhvr>
                                        <p:cTn id="49" dur="500"/>
                                        <p:tgtEl>
                                          <p:spTgt spid="97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p:bldP spid="97296" grpId="0"/>
      <p:bldP spid="97313" grpId="0"/>
      <p:bldP spid="9731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2008" y="0"/>
            <a:ext cx="9252520" cy="6885384"/>
          </a:xfrm>
          <a:prstGeom prst="rect">
            <a:avLst/>
          </a:prstGeom>
          <a:gradFill flip="none" rotWithShape="1">
            <a:gsLst>
              <a:gs pos="0">
                <a:srgbClr val="660066"/>
              </a:gs>
              <a:gs pos="100000">
                <a:schemeClr val="bg2"/>
              </a:gs>
            </a:gsLst>
            <a:path path="circle">
              <a:fillToRect l="50000" t="50000" r="50000" b="50000"/>
            </a:path>
            <a:tileRect/>
          </a:gradFill>
          <a:ln w="9525" cap="flat" cmpd="sng" algn="ctr">
            <a:noFill/>
            <a:prstDash val="solid"/>
            <a:round/>
            <a:headEnd type="none" w="med" len="med"/>
            <a:tailEnd type="none" w="med" len="med"/>
          </a:ln>
          <a:effectLst/>
        </p:spPr>
        <p:txBody>
          <a:bodyPr wrap="none"/>
          <a:lstStyle/>
          <a:p>
            <a:pPr>
              <a:defRPr/>
            </a:pPr>
            <a:endParaRPr lang="en-US">
              <a:latin typeface="Arial"/>
              <a:cs typeface="Arial"/>
            </a:endParaRPr>
          </a:p>
        </p:txBody>
      </p:sp>
      <p:sp>
        <p:nvSpPr>
          <p:cNvPr id="60418" name="Rectangle 2"/>
          <p:cNvSpPr>
            <a:spLocks noGrp="1" noChangeArrowheads="1"/>
          </p:cNvSpPr>
          <p:nvPr>
            <p:ph type="title"/>
          </p:nvPr>
        </p:nvSpPr>
        <p:spPr>
          <a:xfrm>
            <a:off x="76200" y="152400"/>
            <a:ext cx="8915400" cy="1143000"/>
          </a:xfrm>
        </p:spPr>
        <p:txBody>
          <a:bodyPr/>
          <a:lstStyle/>
          <a:p>
            <a:pPr eaLnBrk="1" hangingPunct="1">
              <a:defRPr/>
            </a:pPr>
            <a:r>
              <a:rPr lang="en-US" sz="3600" dirty="0">
                <a:latin typeface="Arial"/>
                <a:ea typeface="ＭＳ Ｐゴシック" charset="0"/>
                <a:cs typeface="Arial"/>
              </a:rPr>
              <a:t>Significance of David-Zerubbabel Parallel</a:t>
            </a:r>
          </a:p>
        </p:txBody>
      </p:sp>
      <p:sp>
        <p:nvSpPr>
          <p:cNvPr id="176133"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647</a:t>
            </a:r>
          </a:p>
        </p:txBody>
      </p:sp>
      <p:sp>
        <p:nvSpPr>
          <p:cNvPr id="176134" name="Rectangle 3"/>
          <p:cNvSpPr txBox="1">
            <a:spLocks noChangeArrowheads="1"/>
          </p:cNvSpPr>
          <p:nvPr/>
        </p:nvSpPr>
        <p:spPr bwMode="auto">
          <a:xfrm>
            <a:off x="228600" y="1557338"/>
            <a:ext cx="8915400"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accent2"/>
              </a:buClr>
              <a:buSzPct val="80000"/>
              <a:buFont typeface="Wingdings" charset="0"/>
              <a:buChar char="l"/>
            </a:pPr>
            <a:r>
              <a:rPr lang="en-US" sz="2800" b="1">
                <a:latin typeface="Arial" charset="0"/>
                <a:cs typeface="Arial" charset="0"/>
              </a:rPr>
              <a:t>The parallel of David to Zerubbabel is outstanding, for David wanted to build the temple, but in response the L</a:t>
            </a:r>
            <a:r>
              <a:rPr lang="en-US" b="1">
                <a:latin typeface="Arial" charset="0"/>
                <a:cs typeface="Arial" charset="0"/>
              </a:rPr>
              <a:t>ORD</a:t>
            </a:r>
            <a:r>
              <a:rPr lang="en-US" sz="2800" b="1">
                <a:latin typeface="Arial" charset="0"/>
                <a:cs typeface="Arial" charset="0"/>
              </a:rPr>
              <a:t> promised to build the king</a:t>
            </a:r>
            <a:r>
              <a:rPr lang="mr-IN" sz="2800" b="1">
                <a:latin typeface="Arial" charset="0"/>
                <a:cs typeface="Arial" charset="0"/>
              </a:rPr>
              <a:t>'</a:t>
            </a:r>
            <a:r>
              <a:rPr lang="en-US" sz="2800" b="1">
                <a:latin typeface="Arial" charset="0"/>
                <a:cs typeface="Arial" charset="0"/>
              </a:rPr>
              <a:t>s house. </a:t>
            </a:r>
          </a:p>
          <a:p>
            <a:pPr eaLnBrk="1" hangingPunct="1">
              <a:spcBef>
                <a:spcPct val="20000"/>
              </a:spcBef>
              <a:buClr>
                <a:schemeClr val="accent2"/>
              </a:buClr>
              <a:buSzPct val="80000"/>
              <a:buFont typeface="Wingdings" charset="0"/>
              <a:buNone/>
            </a:pPr>
            <a:r>
              <a:rPr lang="en-US" sz="2800" b="1">
                <a:latin typeface="Arial" charset="0"/>
                <a:cs typeface="Arial" charset="0"/>
              </a:rPr>
              <a:t>   </a:t>
            </a:r>
            <a:endParaRPr lang="en-GB" sz="2800" b="1">
              <a:latin typeface="Arial" charset="0"/>
              <a:cs typeface="Arial" charset="0"/>
            </a:endParaRPr>
          </a:p>
        </p:txBody>
      </p:sp>
      <p:pic>
        <p:nvPicPr>
          <p:cNvPr id="176135" name="Picture 1" descr="king david image-01-smal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733800"/>
            <a:ext cx="40894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6" name="Rectangle 3"/>
          <p:cNvSpPr txBox="1">
            <a:spLocks noChangeArrowheads="1"/>
          </p:cNvSpPr>
          <p:nvPr/>
        </p:nvSpPr>
        <p:spPr bwMode="auto">
          <a:xfrm>
            <a:off x="4067175" y="3716338"/>
            <a:ext cx="5053013" cy="302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accent2"/>
              </a:buClr>
              <a:buSzPct val="80000"/>
              <a:buFont typeface="Wingdings" charset="0"/>
              <a:buNone/>
            </a:pPr>
            <a:endParaRPr lang="en-US" sz="2800" b="1">
              <a:latin typeface="Arial" charset="0"/>
              <a:cs typeface="Arial" charset="0"/>
            </a:endParaRPr>
          </a:p>
          <a:p>
            <a:pPr eaLnBrk="1" hangingPunct="1">
              <a:spcBef>
                <a:spcPct val="20000"/>
              </a:spcBef>
              <a:buClr>
                <a:schemeClr val="accent2"/>
              </a:buClr>
              <a:buSzPct val="80000"/>
              <a:buFont typeface="Wingdings" charset="0"/>
              <a:buNone/>
            </a:pPr>
            <a:r>
              <a:rPr lang="en-US" sz="2800" b="1">
                <a:latin typeface="Arial" charset="0"/>
                <a:cs typeface="Arial" charset="0"/>
              </a:rPr>
              <a:t>   This similarity shows that the messianic element fits the context of the book.</a:t>
            </a:r>
            <a:endParaRPr lang="en-GB" sz="2800" b="1">
              <a:latin typeface="Arial" charset="0"/>
              <a:cs typeface="Arial" charset="0"/>
            </a:endParaRPr>
          </a:p>
        </p:txBody>
      </p:sp>
    </p:spTree>
  </p:cSld>
  <p:clrMapOvr>
    <a:masterClrMapping/>
  </p:clrMapOvr>
  <p:transition>
    <p:blinds/>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5594"/>
            <a:ext cx="9144000" cy="609240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0"/>
            <a:ext cx="9143999" cy="1080120"/>
          </a:xfrm>
          <a:solidFill>
            <a:srgbClr val="000000"/>
          </a:solidFill>
          <a:effectLst/>
        </p:spPr>
        <p:txBody>
          <a:bodyPr/>
          <a:lstStyle/>
          <a:p>
            <a:pPr>
              <a:defRPr/>
            </a:pPr>
            <a:r>
              <a:rPr lang="en-US" b="1" dirty="0">
                <a:solidFill>
                  <a:srgbClr val="FFFFFF"/>
                </a:solidFill>
                <a:effectLst/>
                <a:latin typeface="Arial" charset="0"/>
                <a:ea typeface="ＭＳ Ｐゴシック" charset="0"/>
                <a:cs typeface="ＭＳ Ｐゴシック" charset="0"/>
              </a:rPr>
              <a:t>Do you want God</a:t>
            </a:r>
            <a:r>
              <a:rPr lang="mr-IN" b="1" dirty="0">
                <a:solidFill>
                  <a:srgbClr val="FFFFFF"/>
                </a:solidFill>
                <a:effectLst/>
                <a:latin typeface="Arial" charset="0"/>
                <a:ea typeface="ＭＳ Ｐゴシック" charset="0"/>
                <a:cs typeface="ＭＳ Ｐゴシック" charset="0"/>
              </a:rPr>
              <a:t>'</a:t>
            </a:r>
            <a:r>
              <a:rPr lang="en-US" b="1" dirty="0">
                <a:solidFill>
                  <a:srgbClr val="FFFFFF"/>
                </a:solidFill>
                <a:effectLst/>
                <a:latin typeface="Arial" charset="0"/>
                <a:ea typeface="ＭＳ Ｐゴシック" charset="0"/>
                <a:cs typeface="ＭＳ Ｐゴシック" charset="0"/>
              </a:rPr>
              <a:t>s blessing?</a:t>
            </a:r>
          </a:p>
        </p:txBody>
      </p:sp>
      <p:sp>
        <p:nvSpPr>
          <p:cNvPr id="5" name="Rectangle 2"/>
          <p:cNvSpPr txBox="1">
            <a:spLocks noChangeArrowheads="1"/>
          </p:cNvSpPr>
          <p:nvPr/>
        </p:nvSpPr>
        <p:spPr bwMode="auto">
          <a:xfrm>
            <a:off x="1" y="5229200"/>
            <a:ext cx="9143999" cy="1628800"/>
          </a:xfrm>
          <a:prstGeom prst="rect">
            <a:avLst/>
          </a:prstGeom>
          <a:solidFill>
            <a:srgbClr val="000000"/>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latin typeface="Arial" charset="0"/>
                <a:ea typeface="ＭＳ Ｐゴシック" charset="0"/>
                <a:cs typeface="ＭＳ Ｐゴシック" charset="0"/>
              </a:rPr>
              <a:t>You will also inherit the kingdom when you are faithful now.</a:t>
            </a:r>
          </a:p>
        </p:txBody>
      </p:sp>
    </p:spTree>
    <p:extLst>
      <p:ext uri="{BB962C8B-B14F-4D97-AF65-F5344CB8AC3E}">
        <p14:creationId xmlns:p14="http://schemas.microsoft.com/office/powerpoint/2010/main" val="19942738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rPr>
              <a:t> </a:t>
            </a:r>
            <a:endParaRPr lang="en-US" sz="1800">
              <a:solidFill>
                <a:prstClr val="black"/>
              </a:solidFill>
              <a:latin typeface="Tw Cen MT"/>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333" t="6564" r="18413" b="11674"/>
          <a:stretch/>
        </p:blipFill>
        <p:spPr>
          <a:xfrm rot="5400000">
            <a:off x="-640615" y="522584"/>
            <a:ext cx="5834395" cy="4730969"/>
          </a:xfrm>
          <a:prstGeom prst="rect">
            <a:avLst/>
          </a:prstGeom>
        </p:spPr>
      </p:pic>
      <p:sp>
        <p:nvSpPr>
          <p:cNvPr id="12" name="Title 1"/>
          <p:cNvSpPr txBox="1">
            <a:spLocks/>
          </p:cNvSpPr>
          <p:nvPr/>
        </p:nvSpPr>
        <p:spPr bwMode="auto">
          <a:xfrm>
            <a:off x="4483100" y="0"/>
            <a:ext cx="4724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en-US" sz="4800" b="1">
                <a:solidFill>
                  <a:prstClr val="white"/>
                </a:solidFill>
                <a:latin typeface="Arial"/>
                <a:cs typeface="Arial"/>
              </a:rPr>
              <a:t>Haggai</a:t>
            </a:r>
          </a:p>
        </p:txBody>
      </p:sp>
      <p:sp>
        <p:nvSpPr>
          <p:cNvPr id="7" name="TextBox 3"/>
          <p:cNvSpPr txBox="1">
            <a:spLocks noChangeArrowheads="1"/>
          </p:cNvSpPr>
          <p:nvPr/>
        </p:nvSpPr>
        <p:spPr bwMode="auto">
          <a:xfrm>
            <a:off x="4067945" y="1340768"/>
            <a:ext cx="5076056" cy="954107"/>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2800" dirty="0">
                <a:solidFill>
                  <a:prstClr val="black"/>
                </a:solidFill>
              </a:rPr>
              <a:t>1 </a:t>
            </a:r>
            <a:r>
              <a:rPr lang="en-US" sz="2800" b="1" dirty="0">
                <a:solidFill>
                  <a:prstClr val="black"/>
                </a:solidFill>
              </a:rPr>
              <a:t>G</a:t>
            </a:r>
            <a:r>
              <a:rPr lang="en-US" sz="2800" dirty="0">
                <a:solidFill>
                  <a:prstClr val="black"/>
                </a:solidFill>
              </a:rPr>
              <a:t>od</a:t>
            </a:r>
            <a:r>
              <a:rPr lang="mr-IN" sz="2800" dirty="0">
                <a:solidFill>
                  <a:prstClr val="black"/>
                </a:solidFill>
              </a:rPr>
              <a:t>'</a:t>
            </a:r>
            <a:r>
              <a:rPr lang="en-US" sz="2800" dirty="0">
                <a:solidFill>
                  <a:prstClr val="black"/>
                </a:solidFill>
              </a:rPr>
              <a:t>s temple needs building</a:t>
            </a:r>
          </a:p>
          <a:p>
            <a:pPr defTabSz="457200" fontAlgn="auto">
              <a:spcBef>
                <a:spcPts val="0"/>
              </a:spcBef>
              <a:spcAft>
                <a:spcPts val="0"/>
              </a:spcAft>
            </a:pPr>
            <a:r>
              <a:rPr lang="en-US" sz="2800" dirty="0">
                <a:solidFill>
                  <a:prstClr val="black"/>
                </a:solidFill>
              </a:rPr>
              <a:t>2 </a:t>
            </a:r>
            <a:r>
              <a:rPr lang="en-US" sz="2800" b="1" dirty="0">
                <a:solidFill>
                  <a:prstClr val="black"/>
                </a:solidFill>
              </a:rPr>
              <a:t>O</a:t>
            </a:r>
            <a:r>
              <a:rPr lang="en-US" sz="2800" dirty="0">
                <a:solidFill>
                  <a:prstClr val="black"/>
                </a:solidFill>
              </a:rPr>
              <a:t>lder temple less glorious</a:t>
            </a:r>
          </a:p>
        </p:txBody>
      </p:sp>
    </p:spTree>
    <p:extLst>
      <p:ext uri="{BB962C8B-B14F-4D97-AF65-F5344CB8AC3E}">
        <p14:creationId xmlns:p14="http://schemas.microsoft.com/office/powerpoint/2010/main" val="24384919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Two Types of Inheritance</a:t>
            </a: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Now if we are children, then we are heirs—</a:t>
            </a:r>
            <a:r>
              <a:rPr lang="en-US" sz="3200" b="1" dirty="0">
                <a:solidFill>
                  <a:srgbClr val="FFFF00"/>
                </a:solidFill>
                <a:effectLst>
                  <a:glow rad="127000">
                    <a:srgbClr val="000000"/>
                  </a:glow>
                </a:effectLst>
                <a:latin typeface="Arial" charset="0"/>
                <a:ea typeface="ＭＳ Ｐゴシック" charset="0"/>
                <a:cs typeface="ＭＳ Ｐゴシック" charset="0"/>
              </a:rPr>
              <a:t>heirs of God</a:t>
            </a:r>
            <a:r>
              <a:rPr lang="en-US" sz="3200" b="1" dirty="0">
                <a:solidFill>
                  <a:srgbClr val="FFFFFF"/>
                </a:solidFill>
                <a:effectLst>
                  <a:glow rad="127000">
                    <a:srgbClr val="000000"/>
                  </a:glow>
                </a:effectLst>
                <a:latin typeface="Arial" charset="0"/>
                <a:ea typeface="ＭＳ Ｐゴシック" charset="0"/>
                <a:cs typeface="ＭＳ Ｐゴシック" charset="0"/>
              </a:rPr>
              <a:t> and </a:t>
            </a:r>
            <a:r>
              <a:rPr lang="en-US" sz="3200" b="1" dirty="0">
                <a:solidFill>
                  <a:srgbClr val="FFFF00"/>
                </a:solidFill>
                <a:effectLst>
                  <a:glow rad="127000">
                    <a:srgbClr val="000000"/>
                  </a:glow>
                </a:effectLst>
                <a:latin typeface="Arial" charset="0"/>
                <a:ea typeface="ＭＳ Ｐゴシック" charset="0"/>
                <a:cs typeface="ＭＳ Ｐゴシック" charset="0"/>
              </a:rPr>
              <a:t>co-heirs with Christ</a:t>
            </a:r>
            <a:r>
              <a:rPr lang="en-US" sz="3200" b="1" dirty="0">
                <a:solidFill>
                  <a:srgbClr val="FFFFFF"/>
                </a:solidFill>
                <a:effectLst>
                  <a:glow rad="127000">
                    <a:srgbClr val="000000"/>
                  </a:glow>
                </a:effectLst>
                <a:latin typeface="Arial" charset="0"/>
                <a:ea typeface="ＭＳ Ｐゴシック" charset="0"/>
                <a:cs typeface="ＭＳ Ｐゴシック" charset="0"/>
              </a:rPr>
              <a:t>, if indeed we share in his sufferings in order that we may also share in his glory</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(Rom. 8:17 </a:t>
            </a:r>
            <a:r>
              <a:rPr lang="en-US" sz="2800" b="1" dirty="0">
                <a:solidFill>
                  <a:srgbClr val="FFFFFF"/>
                </a:solidFill>
                <a:effectLst>
                  <a:glow rad="127000">
                    <a:srgbClr val="000000"/>
                  </a:glow>
                </a:effectLst>
                <a:latin typeface="Arial" charset="0"/>
                <a:ea typeface="ＭＳ Ｐゴシック" charset="0"/>
                <a:cs typeface="ＭＳ Ｐゴシック" charset="0"/>
              </a:rPr>
              <a:t>NIV</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 Salvation</a:t>
            </a: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 Reward</a:t>
            </a: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Tree>
    <p:extLst>
      <p:ext uri="{BB962C8B-B14F-4D97-AF65-F5344CB8AC3E}">
        <p14:creationId xmlns:p14="http://schemas.microsoft.com/office/powerpoint/2010/main" val="24228794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How can you restore God</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a:t>
            </a:r>
            <a:br>
              <a:rPr lang="en-US" b="1" dirty="0">
                <a:effectLst>
                  <a:glow rad="127000">
                    <a:schemeClr val="tx1"/>
                  </a:glow>
                </a:effectLst>
                <a:latin typeface="Arial" charset="0"/>
                <a:ea typeface="ＭＳ Ｐゴシック" charset="0"/>
                <a:cs typeface="ＭＳ Ｐゴシック" charset="0"/>
              </a:rPr>
            </a:br>
            <a:r>
              <a:rPr lang="en-US" sz="6000" b="1" dirty="0">
                <a:solidFill>
                  <a:srgbClr val="FFFF00"/>
                </a:solidFill>
                <a:effectLst>
                  <a:glow rad="127000">
                    <a:schemeClr val="tx1"/>
                  </a:glow>
                </a:effectLst>
                <a:latin typeface="Arial" charset="0"/>
                <a:ea typeface="ＭＳ Ｐゴシック" charset="0"/>
                <a:cs typeface="ＭＳ Ｐゴシック" charset="0"/>
              </a:rPr>
              <a:t>BLESSING</a:t>
            </a:r>
            <a:br>
              <a:rPr lang="en-US" sz="60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when you only see his discipline?</a:t>
            </a:r>
          </a:p>
        </p:txBody>
      </p:sp>
    </p:spTree>
    <p:extLst>
      <p:ext uri="{BB962C8B-B14F-4D97-AF65-F5344CB8AC3E}">
        <p14:creationId xmlns:p14="http://schemas.microsoft.com/office/powerpoint/2010/main" val="17438345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75" y="1124744"/>
            <a:ext cx="9144000" cy="4865987"/>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3395" y="2996952"/>
            <a:ext cx="9144000" cy="18327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Align with God</a:t>
            </a:r>
            <a:r>
              <a:rPr lang="mr-IN" sz="5400" b="1" dirty="0">
                <a:solidFill>
                  <a:srgbClr val="FFFFFF"/>
                </a:solidFill>
                <a:effectLst>
                  <a:glow rad="127000">
                    <a:srgbClr val="000000"/>
                  </a:glow>
                </a:effectLst>
                <a:latin typeface="Arial" charset="0"/>
                <a:ea typeface="ＭＳ Ｐゴシック" charset="0"/>
                <a:cs typeface="ＭＳ Ｐゴシック" charset="0"/>
              </a:rPr>
              <a:t>'</a:t>
            </a:r>
            <a:r>
              <a:rPr lang="en-US" sz="5400" b="1" dirty="0">
                <a:solidFill>
                  <a:srgbClr val="FFFFFF"/>
                </a:solidFill>
                <a:effectLst>
                  <a:glow rad="127000">
                    <a:srgbClr val="000000"/>
                  </a:glow>
                </a:effectLst>
                <a:latin typeface="Arial" charset="0"/>
                <a:ea typeface="ＭＳ Ｐゴシック" charset="0"/>
                <a:cs typeface="ＭＳ Ｐゴシック" charset="0"/>
              </a:rPr>
              <a:t>s </a:t>
            </a:r>
            <a:r>
              <a:rPr lang="en-US" sz="5400" b="1" dirty="0">
                <a:solidFill>
                  <a:srgbClr val="FFFF00"/>
                </a:solidFill>
                <a:effectLst>
                  <a:glow rad="127000">
                    <a:srgbClr val="000000"/>
                  </a:glow>
                </a:effectLst>
                <a:latin typeface="Arial" charset="0"/>
                <a:ea typeface="ＭＳ Ｐゴシック" charset="0"/>
                <a:cs typeface="ＭＳ Ｐゴシック" charset="0"/>
              </a:rPr>
              <a:t>priorities</a:t>
            </a:r>
            <a:r>
              <a:rPr lang="en-US" sz="54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511396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dirty="0">
                <a:effectLst>
                  <a:glow rad="127000">
                    <a:schemeClr val="tx1"/>
                  </a:glow>
                </a:effectLst>
                <a:latin typeface="Arial" charset="0"/>
                <a:ea typeface="ＭＳ Ｐゴシック" charset="0"/>
                <a:cs typeface="ＭＳ Ｐゴシック" charset="0"/>
              </a:rPr>
              <a:t>1. Realign your </a:t>
            </a:r>
            <a:r>
              <a:rPr lang="en-US" sz="4800" dirty="0">
                <a:solidFill>
                  <a:srgbClr val="FFFF00"/>
                </a:solidFill>
                <a:effectLst>
                  <a:glow rad="127000">
                    <a:schemeClr val="tx1"/>
                  </a:glow>
                </a:effectLst>
                <a:latin typeface="Arial" charset="0"/>
                <a:ea typeface="ＭＳ Ｐゴシック" charset="0"/>
                <a:cs typeface="ＭＳ Ｐゴシック" charset="0"/>
              </a:rPr>
              <a:t>priorities</a:t>
            </a:r>
            <a:r>
              <a:rPr lang="en-US" sz="4800" dirty="0">
                <a:effectLst>
                  <a:glow rad="127000">
                    <a:schemeClr val="tx1"/>
                  </a:glow>
                </a:effectLst>
                <a:latin typeface="Arial" charset="0"/>
                <a:ea typeface="ＭＳ Ｐゴシック" charset="0"/>
                <a:cs typeface="ＭＳ Ｐゴシック" charset="0"/>
              </a:rPr>
              <a:t>  (Haggai 1). </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03648" y="1916832"/>
            <a:ext cx="6120680" cy="4741845"/>
          </a:xfrm>
          <a:prstGeom prst="rect">
            <a:avLst/>
          </a:prstGeom>
        </p:spPr>
      </p:pic>
    </p:spTree>
    <p:extLst>
      <p:ext uri="{BB962C8B-B14F-4D97-AF65-F5344CB8AC3E}">
        <p14:creationId xmlns:p14="http://schemas.microsoft.com/office/powerpoint/2010/main" val="81153957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Recall God</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presence</a:t>
            </a:r>
            <a:r>
              <a:rPr lang="en-US" sz="4800" b="1" dirty="0">
                <a:effectLst>
                  <a:glow rad="127000">
                    <a:schemeClr val="tx1"/>
                  </a:glow>
                </a:effectLst>
                <a:latin typeface="Arial" charset="0"/>
                <a:ea typeface="ＭＳ Ｐゴシック" charset="0"/>
                <a:cs typeface="ＭＳ Ｐゴシック" charset="0"/>
              </a:rPr>
              <a:t> (Haggai 2:1-9). </a:t>
            </a:r>
          </a:p>
        </p:txBody>
      </p:sp>
    </p:spTree>
    <p:extLst>
      <p:ext uri="{BB962C8B-B14F-4D97-AF65-F5344CB8AC3E}">
        <p14:creationId xmlns:p14="http://schemas.microsoft.com/office/powerpoint/2010/main" val="3728145679"/>
      </p:ext>
    </p:extLst>
  </p:cSld>
  <p:clrMapOvr>
    <a:masterClrMapping/>
  </p:clrMapOvr>
  <p:transition/>
</p:sld>
</file>

<file path=ppt/theme/_rels/them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4.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Macintosh HD:Applications:Microsoft Office X:Templates:Presentations:Designs:Maple</Template>
  <TotalTime>8146</TotalTime>
  <Words>5498</Words>
  <Application>Microsoft Macintosh PowerPoint</Application>
  <PresentationFormat>On-screen Show (4:3)</PresentationFormat>
  <Paragraphs>652</Paragraphs>
  <Slides>106</Slides>
  <Notes>69</Notes>
  <HiddenSlides>0</HiddenSlides>
  <MMClips>0</MMClips>
  <ScaleCrop>false</ScaleCrop>
  <HeadingPairs>
    <vt:vector size="6" baseType="variant">
      <vt:variant>
        <vt:lpstr>Fonts Used</vt:lpstr>
      </vt:variant>
      <vt:variant>
        <vt:i4>18</vt:i4>
      </vt:variant>
      <vt:variant>
        <vt:lpstr>Theme</vt:lpstr>
      </vt:variant>
      <vt:variant>
        <vt:i4>18</vt:i4>
      </vt:variant>
      <vt:variant>
        <vt:lpstr>Slide Titles</vt:lpstr>
      </vt:variant>
      <vt:variant>
        <vt:i4>106</vt:i4>
      </vt:variant>
    </vt:vector>
  </HeadingPairs>
  <TitlesOfParts>
    <vt:vector size="142" baseType="lpstr">
      <vt:lpstr>26</vt:lpstr>
      <vt:lpstr>Arail</vt:lpstr>
      <vt:lpstr>Arial</vt:lpstr>
      <vt:lpstr>Calibri</vt:lpstr>
      <vt:lpstr>Comic Sans MS</vt:lpstr>
      <vt:lpstr>Garamond</vt:lpstr>
      <vt:lpstr>Geneva</vt:lpstr>
      <vt:lpstr>Geneva CY</vt:lpstr>
      <vt:lpstr>Helvetica</vt:lpstr>
      <vt:lpstr>Impact</vt:lpstr>
      <vt:lpstr>Lucida Sans</vt:lpstr>
      <vt:lpstr>Tahoma</vt:lpstr>
      <vt:lpstr>Times</vt:lpstr>
      <vt:lpstr>Times New Roman</vt:lpstr>
      <vt:lpstr>Trebuchet MS</vt:lpstr>
      <vt:lpstr>Tw Cen MT</vt:lpstr>
      <vt:lpstr>Wingdings</vt:lpstr>
      <vt:lpstr>Wingdings 2</vt:lpstr>
      <vt:lpstr>Soaring</vt:lpstr>
      <vt:lpstr>Stream</vt:lpstr>
      <vt:lpstr>Default Design</vt:lpstr>
      <vt:lpstr>Slit</vt:lpstr>
      <vt:lpstr>Azure</vt:lpstr>
      <vt:lpstr>Bar Code</vt:lpstr>
      <vt:lpstr>Crumple</vt:lpstr>
      <vt:lpstr>49_Blank Presentation</vt:lpstr>
      <vt:lpstr>11_Office Theme</vt:lpstr>
      <vt:lpstr>1_Mountain</vt:lpstr>
      <vt:lpstr>Blank Presentation</vt:lpstr>
      <vt:lpstr>1_Office Theme</vt:lpstr>
      <vt:lpstr>Median</vt:lpstr>
      <vt:lpstr>1_Slit</vt:lpstr>
      <vt:lpstr>Radar</vt:lpstr>
      <vt:lpstr>Earth</vt:lpstr>
      <vt:lpstr>1_Blank Presentation</vt:lpstr>
      <vt:lpstr>3_Soaring</vt:lpstr>
      <vt:lpstr>Be Restored</vt:lpstr>
      <vt:lpstr>Sometimes things don't go our way even when we follow God's leading.</vt:lpstr>
      <vt:lpstr>Is God trying to get your attention despite the sacrifices you've made for him?</vt:lpstr>
      <vt:lpstr>How can you restore God's BLESSING when you only see his discipline?</vt:lpstr>
      <vt:lpstr>Background</vt:lpstr>
      <vt:lpstr>MINOR PROPHETS</vt:lpstr>
      <vt:lpstr>OT Overall Timeline</vt:lpstr>
      <vt:lpstr>Be...</vt:lpstr>
      <vt:lpstr>Two 70-Year Exiles</vt:lpstr>
      <vt:lpstr>Exile Deportations &amp; Developments</vt:lpstr>
      <vt:lpstr>Opposition to Rebuilding</vt:lpstr>
      <vt:lpstr>The Context:  Opposition to Temple Rebuilding</vt:lpstr>
      <vt:lpstr>Opposition to Rebuilding</vt:lpstr>
      <vt:lpstr>"On August 29 of the second year of King Darius's reign, the LORD gave a message through the prophet Haggai to Zerubbabel son of Shealtiel, governor of Judah, and to Jeshua son of Jehozadak, the high priest" (1:1 NLT).</vt:lpstr>
      <vt:lpstr>The Postexilic Era</vt:lpstr>
      <vt:lpstr>Prophecy #1: God Speaks Regarding  Temple Neglect</vt:lpstr>
      <vt:lpstr>Placing the Prophets</vt:lpstr>
      <vt:lpstr>Would they listen?  God speaks today too.  Are we listening?</vt:lpstr>
      <vt:lpstr>Parallel Structure</vt:lpstr>
      <vt:lpstr>Drought for Neglecting Temple Rebuilding</vt:lpstr>
      <vt:lpstr>Slides on  Haggai 1</vt:lpstr>
      <vt:lpstr>How can you restore God's BLESSING when you only see his discipline?</vt:lpstr>
      <vt:lpstr>1. Realign your priorities  (Haggai 1). </vt:lpstr>
      <vt:lpstr>Oracle 1: Accusation</vt:lpstr>
      <vt:lpstr>Jewish life revolved around Solomon's temple for 400 years (959-586 BC)</vt:lpstr>
      <vt:lpstr>Chart of the Exile</vt:lpstr>
      <vt:lpstr>Jews Maintained Holiness at the Basin</vt:lpstr>
      <vt:lpstr>The Problem in Haggai's Day…</vt:lpstr>
      <vt:lpstr>"This is what the LORD of Heaven's Armies says: Look at what's happening to you!  6 You have planted much but harvest little. You eat but are not satisfied. You drink but are still thirsty. You put on clothes but cannot keep warm. Your wages disappear as though you were putting them in pockets filled with holes!" (Haggai 1:5-6 NLT).</vt:lpstr>
      <vt:lpstr>"This is what the LORD of Heaven's Armies says: Look at what's happening to you!  8Now go up into the hills, bring down timber, and rebuild my house. Then I will take pleasure in it and be honored, says the LORD.  9You hoped for rich harvests, but they were poor. And when you brought your harvest home, I blew it away. Why? Because my house lies in ruins, says the LORD of Heaven's Armies, while all of you are busy building your own fine houses" (Haggai 1:7-9 NLT).</vt:lpstr>
      <vt:lpstr>"It's because of you that the heavens withhold the dew and the earth produces no crops.  11 I have called for a drought on your fields and hills—a drought to wither the grain and grapes and olive trees and all your other crops, a drought to starve you and your livestock and to ruin everything you have worked so hard to get" (Haggai 1:10-11 NLT).</vt:lpstr>
      <vt:lpstr>"Then Zerubbabel son of Shealtiel, and Jeshua son of Jehozadak, the high priest, and the whole remnant of God's people began to obey the message from the LORD their God. When they heard the words of the prophet Haggai, whom the LORD their God had sent, the people feared the LORD.  13Then Haggai, the LORD's messenger, gave the people this message from the LORD: 'I am with you, says the LORD!’”  (Haggai 1:12-13 NLT).</vt:lpstr>
      <vt:lpstr>"So the LORD sparked the enthusiasm of Zerubbabel son of Shealtiel, governor of Judah, and the enthusiasm of Jeshua son of Jehozadak, the high priest, and the enthusiasm of the whole remnant of God's people. They began to work on the house of their God, the LORD of Heaven's Armies,  15on September 21 of the second year of King Darius's reign"  (Haggai 1:14-15 NLT).</vt:lpstr>
      <vt:lpstr>Oracle 1: Accusation</vt:lpstr>
      <vt:lpstr>See the invisible!</vt:lpstr>
      <vt:lpstr>PowerPoint Presentation</vt:lpstr>
      <vt:lpstr>Key Word</vt:lpstr>
      <vt:lpstr>Key Word</vt:lpstr>
      <vt:lpstr>Key Word</vt:lpstr>
      <vt:lpstr>PowerPoint Presentation</vt:lpstr>
      <vt:lpstr>"Well, you did ask for a sign" —God</vt:lpstr>
      <vt:lpstr>God still speaks. Read his words.</vt:lpstr>
      <vt:lpstr>God still speaks when we are still.</vt:lpstr>
      <vt:lpstr>How can you restore God's BLESSING when you only see his discipline?</vt:lpstr>
      <vt:lpstr>1. Realign your priorities  (Haggai 1). </vt:lpstr>
      <vt:lpstr>Slides on  Haggai 2</vt:lpstr>
      <vt:lpstr>2. Recall God's presence (Haggai 2:1-9). </vt:lpstr>
      <vt:lpstr>"Then on October 17 of that same year, the LORD sent another message through the prophet Haggai. 'Say this to Zerubbabel son of Shealtiel, governor of Judah, and to Jeshua son of Jehozadak, the high priest, and to the remnant of God's people there in the land'"  (Haggai 2:1-2 NLT).</vt:lpstr>
      <vt:lpstr>Dates in Haggai</vt:lpstr>
      <vt:lpstr>"'Does anyone remember this house—this Temple—in its former splendor? How, in comparison, does it look to you now? It must seem like nothing at all!  4But now the LORD says: Be strong, Zerubbabel. Be strong, Jeshua son of Jehozadak, the high priest. Be strong, all you people still left in the land. And now get to work, for I am with you, says the LORD of Heaven's Armies.  5My Spirit remains among you, just as I promised when you came out of Egypt. So do not be afraid'"  (Haggai 2:3-5 NLT).</vt:lpstr>
      <vt:lpstr>"'For this is what the LORD of Heaven's Armies says: In just a little while I will again shake the heavens and the earth, the oceans and the dry land.  7I will shake all the nations, and the treasures of all the nations will be brought to this Temple. I will fill this place with glory, says the LORD of Heaven's Armies'" (Haggai 2:6-7 NLT).</vt:lpstr>
      <vt:lpstr>1st Temple - Solomon</vt:lpstr>
      <vt:lpstr>2nd Temple - Zerubbabel</vt:lpstr>
      <vt:lpstr>2nd Temple - Herod</vt:lpstr>
      <vt:lpstr>God's Presence in Temple Rebuilding</vt:lpstr>
      <vt:lpstr>"'The silver is mine, and the gold is mine, says the LORD of Heaven's Armies.  9The future glory of this Temple will be greater than its past glory, says the LORD of Heaven's Armies. And in this place I will bring peace. I, the LORD of Heaven's Armies, have spoken!'"  (Haggai 2:8-9 NLT).</vt:lpstr>
      <vt:lpstr>Oracle 2: Assurance</vt:lpstr>
      <vt:lpstr>Prayers for the Third Temple</vt:lpstr>
      <vt:lpstr>"I will fill this house with glory" (2:7)</vt:lpstr>
      <vt:lpstr>Replace This with a Temple?</vt:lpstr>
      <vt:lpstr>The Rock Inside</vt:lpstr>
      <vt:lpstr>Modern Temple Mount</vt:lpstr>
      <vt:lpstr>Ezekiel</vt:lpstr>
      <vt:lpstr>God's Glory Will Return!</vt:lpstr>
      <vt:lpstr>The Glory Returns</vt:lpstr>
      <vt:lpstr>The Eastern Gate (Ezek. 43:1-4 NLT)</vt:lpstr>
      <vt:lpstr>Recall that God also has promised you his presence today. </vt:lpstr>
      <vt:lpstr>God's Presence</vt:lpstr>
      <vt:lpstr>The LORD of Hosts </vt:lpstr>
      <vt:lpstr>"Don't love money; be satisfied with what you have. For God has said,  'I will never fail you. I will never abandon you'"  (Hebrews 13:5 NLT).</vt:lpstr>
      <vt:lpstr>How can you restore God's BLESSING when you only see his discipline?</vt:lpstr>
      <vt:lpstr>1. Realign your priorities  (Haggai 1). </vt:lpstr>
      <vt:lpstr>2. Recall God's presence (Haggai 2:1-9). </vt:lpstr>
      <vt:lpstr>3. Renew your worship (Haggai 2:10-19).</vt:lpstr>
      <vt:lpstr>Dates in Haggai (2:10, 18, 20)</vt:lpstr>
      <vt:lpstr>Divine Discipline (2:10-17)</vt:lpstr>
      <vt:lpstr>"On December 18 of the second year of King Darius's reign, the LORD sent this message to the prophet Haggai:  11'This is what the LORD of Heaven's Armies says. Ask the priests this question about the law:  12'If one of you is carrying some meat from a holy sacrifice in his robes and his robe happens to brush against some bread or stew, wine or olive oil, or any other kind of food, will it also become holy?'" The priests replied, 'No.'   13Then Haggai asked, 'If someone becomes ceremonially unclean by touching a dead person and then touches any of these foods, will the food be defiled?' And the priests answered, 'Yes'"  (Haggai 2:10-13 NLT).</vt:lpstr>
      <vt:lpstr>"Then Haggai responded, 'That is how it is with this people and this nation, says the LORD. Everything they do and everything they offer is defiled by their sin.  15Look at what was happening to you before you began to lay the foundation of the LORD's Temple.  16When you hoped for a twenty-bushel crop, you harvested only ten. When you expected to draw fifty gallons from the winepress, you found only twenty.  17I sent blight and mildew and hail to destroy everything you worked so hard to produce. Even so, you refused to return to me, says the LORD” (Haggai 2:14-17 NLT).</vt:lpstr>
      <vt:lpstr>Divine Blessing (2:18-19)</vt:lpstr>
      <vt:lpstr>"Think about this eighteenth day of December, the day when the foundation of the LORD's Temple was laid. Think carefully.  19I am giving you a promise now while the seed is still in the barn. You have not yet harvested your grain, and your grapevines, fig trees, pomegranates, and olive trees have not yet produced their crops. But from this day onward I will bless you'" (Haggai 2:18-19 NLT).</vt:lpstr>
      <vt:lpstr>Oracle 3: Accusation</vt:lpstr>
      <vt:lpstr>What does God think about your worship?</vt:lpstr>
      <vt:lpstr>How can you restore God's BLESSING when you only see his discipline?</vt:lpstr>
      <vt:lpstr>4. Re-envision God's kingdom (Haggai 2:20-23).</vt:lpstr>
      <vt:lpstr>"On that same day, December 18, the LORD sent this second message to Haggai:  21'Tell Zerubbabel, the governor of Judah, that I am about to shake the heavens and the earth.  22I will overthrow royal thrones and destroy the power of foreign kingdoms. I will overturn their chariots and riders. The horses will fall, and their riders will kill each other"  (Haggai 2:20-22 NLT).</vt:lpstr>
      <vt:lpstr>Military Victory (2:20-22)</vt:lpstr>
      <vt:lpstr>"But when this happens, says the LORD of Heaven's Armies, I will honor you, Zerubbabel son of Shealtiel, my servant. I will make you like a signet ring on my finger, says the LORD, for I have chosen you. I, the LORD of Heaven's Armies, have spoken!" (Haggai 2:23 NLT).</vt:lpstr>
      <vt:lpstr>Oracle 4: Assurance</vt:lpstr>
      <vt:lpstr>Zerubbabel Blessed (2:23)</vt:lpstr>
      <vt:lpstr>The Signet Ring</vt:lpstr>
      <vt:lpstr>Zerubbabel's Authority</vt:lpstr>
      <vt:lpstr>Significance of David-Zerubbabel Parallel</vt:lpstr>
      <vt:lpstr>Do you want God's blessing?</vt:lpstr>
      <vt:lpstr>Barry Huddleston, The Acrostic Summarized Bible (Grand Rapids: Baker, 1992)</vt:lpstr>
      <vt:lpstr>Two Types of Inheritance</vt:lpstr>
      <vt:lpstr>How can you restore God's BLESSING when you only see his discipline?</vt:lpstr>
      <vt:lpstr>Main Idea</vt:lpstr>
      <vt:lpstr>1. Realign your priorities  (Haggai 1). </vt:lpstr>
      <vt:lpstr>2. Recall God's presence (Haggai 2:1-9). </vt:lpstr>
      <vt:lpstr>3. Renew your worship (Haggai 2:10-19).</vt:lpstr>
      <vt:lpstr>4. Re-envision God's kingdom (Haggai 2:20-23).</vt:lpstr>
      <vt:lpstr>Key Verse</vt:lpstr>
      <vt:lpstr>Haggai Kingdom Statement</vt:lpstr>
      <vt:lpstr>Eternal Priorities</vt:lpstr>
      <vt:lpstr>Black</vt:lpstr>
      <vt:lpstr>OT Sermons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Book of Haggai   </dc:title>
  <dc:creator>Joy Tong</dc:creator>
  <cp:lastModifiedBy>Rick Griffith</cp:lastModifiedBy>
  <cp:revision>283</cp:revision>
  <dcterms:created xsi:type="dcterms:W3CDTF">2002-04-20T10:24:14Z</dcterms:created>
  <dcterms:modified xsi:type="dcterms:W3CDTF">2022-06-22T09:25:14Z</dcterms:modified>
</cp:coreProperties>
</file>